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57"/>
  </p:notesMasterIdLst>
  <p:handoutMasterIdLst>
    <p:handoutMasterId r:id="rId58"/>
  </p:handoutMasterIdLst>
  <p:sldIdLst>
    <p:sldId id="281" r:id="rId2"/>
    <p:sldId id="283" r:id="rId3"/>
    <p:sldId id="284" r:id="rId4"/>
    <p:sldId id="285" r:id="rId5"/>
    <p:sldId id="330" r:id="rId6"/>
    <p:sldId id="286" r:id="rId7"/>
    <p:sldId id="287" r:id="rId8"/>
    <p:sldId id="288" r:id="rId9"/>
    <p:sldId id="289" r:id="rId10"/>
    <p:sldId id="331" r:id="rId11"/>
    <p:sldId id="290" r:id="rId12"/>
    <p:sldId id="305" r:id="rId13"/>
    <p:sldId id="344" r:id="rId14"/>
    <p:sldId id="291" r:id="rId15"/>
    <p:sldId id="346" r:id="rId16"/>
    <p:sldId id="293" r:id="rId17"/>
    <p:sldId id="299" r:id="rId18"/>
    <p:sldId id="300" r:id="rId19"/>
    <p:sldId id="294" r:id="rId20"/>
    <p:sldId id="295" r:id="rId21"/>
    <p:sldId id="306" r:id="rId22"/>
    <p:sldId id="348" r:id="rId23"/>
    <p:sldId id="307" r:id="rId24"/>
    <p:sldId id="349" r:id="rId25"/>
    <p:sldId id="350" r:id="rId26"/>
    <p:sldId id="311" r:id="rId27"/>
    <p:sldId id="312" r:id="rId28"/>
    <p:sldId id="313" r:id="rId29"/>
    <p:sldId id="335" r:id="rId30"/>
    <p:sldId id="317" r:id="rId31"/>
    <p:sldId id="316" r:id="rId32"/>
    <p:sldId id="318" r:id="rId33"/>
    <p:sldId id="336" r:id="rId34"/>
    <p:sldId id="319" r:id="rId35"/>
    <p:sldId id="320" r:id="rId36"/>
    <p:sldId id="351" r:id="rId37"/>
    <p:sldId id="352" r:id="rId38"/>
    <p:sldId id="354" r:id="rId39"/>
    <p:sldId id="355" r:id="rId40"/>
    <p:sldId id="337" r:id="rId41"/>
    <p:sldId id="322" r:id="rId42"/>
    <p:sldId id="339" r:id="rId43"/>
    <p:sldId id="340" r:id="rId44"/>
    <p:sldId id="338" r:id="rId45"/>
    <p:sldId id="323" r:id="rId46"/>
    <p:sldId id="324" r:id="rId47"/>
    <p:sldId id="325" r:id="rId48"/>
    <p:sldId id="326" r:id="rId49"/>
    <p:sldId id="327" r:id="rId50"/>
    <p:sldId id="341" r:id="rId51"/>
    <p:sldId id="342" r:id="rId52"/>
    <p:sldId id="345" r:id="rId53"/>
    <p:sldId id="343" r:id="rId54"/>
    <p:sldId id="328" r:id="rId55"/>
    <p:sldId id="329" r:id="rId56"/>
  </p:sldIdLst>
  <p:sldSz cx="9144000" cy="6858000" type="screen4x3"/>
  <p:notesSz cx="6858000" cy="9144000"/>
  <p:defaultTextStyle>
    <a:defPPr>
      <a:defRPr lang="fr-FR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prnWhat="handouts2" frameSlides="1"/>
  <p:showPr showNarration="1" useTimings="0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e moyen 2 - Accentuation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ABFCF23-3B69-468F-B69F-88F6DE6A72F2}" styleName="Style moyen 1 - Accentuation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826" autoAdjust="0"/>
    <p:restoredTop sz="93943" autoAdjust="0"/>
  </p:normalViewPr>
  <p:slideViewPr>
    <p:cSldViewPr snapToGrid="0" snapToObjects="1">
      <p:cViewPr varScale="1">
        <p:scale>
          <a:sx n="78" d="100"/>
          <a:sy n="78" d="100"/>
        </p:scale>
        <p:origin x="-296" y="-11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>
      <p:cViewPr varScale="1">
        <p:scale>
          <a:sx n="102" d="100"/>
          <a:sy n="102" d="100"/>
        </p:scale>
        <p:origin x="-4456" y="-120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63" Type="http://schemas.openxmlformats.org/officeDocument/2006/relationships/tableStyles" Target="tableStyles.xml"/><Relationship Id="rId50" Type="http://schemas.openxmlformats.org/officeDocument/2006/relationships/slide" Target="slides/slide49.xml"/><Relationship Id="rId51" Type="http://schemas.openxmlformats.org/officeDocument/2006/relationships/slide" Target="slides/slide50.xml"/><Relationship Id="rId52" Type="http://schemas.openxmlformats.org/officeDocument/2006/relationships/slide" Target="slides/slide51.xml"/><Relationship Id="rId53" Type="http://schemas.openxmlformats.org/officeDocument/2006/relationships/slide" Target="slides/slide52.xml"/><Relationship Id="rId54" Type="http://schemas.openxmlformats.org/officeDocument/2006/relationships/slide" Target="slides/slide53.xml"/><Relationship Id="rId55" Type="http://schemas.openxmlformats.org/officeDocument/2006/relationships/slide" Target="slides/slide54.xml"/><Relationship Id="rId56" Type="http://schemas.openxmlformats.org/officeDocument/2006/relationships/slide" Target="slides/slide55.xml"/><Relationship Id="rId57" Type="http://schemas.openxmlformats.org/officeDocument/2006/relationships/notesMaster" Target="notesMasters/notesMaster1.xml"/><Relationship Id="rId58" Type="http://schemas.openxmlformats.org/officeDocument/2006/relationships/handoutMaster" Target="handoutMasters/handoutMaster1.xml"/><Relationship Id="rId59" Type="http://schemas.openxmlformats.org/officeDocument/2006/relationships/printerSettings" Target="printerSettings/printerSettings1.bin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60" Type="http://schemas.openxmlformats.org/officeDocument/2006/relationships/presProps" Target="presProps.xml"/><Relationship Id="rId61" Type="http://schemas.openxmlformats.org/officeDocument/2006/relationships/viewProps" Target="viewProps.xml"/><Relationship Id="rId62" Type="http://schemas.openxmlformats.org/officeDocument/2006/relationships/theme" Target="theme/theme1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01DB4AD-0506-804D-9177-ECB4D2AAA278}" type="datetimeFigureOut">
              <a:rPr lang="fr-FR" smtClean="0"/>
              <a:t>28/09/17</a:t>
            </a:fld>
            <a:endParaRPr lang="fr-FR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A8ADD22-CAE9-A141-AC31-4759C5517819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067195215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jpg>
</file>

<file path=ppt/media/image22.jpg>
</file>

<file path=ppt/media/image23.jpg>
</file>

<file path=ppt/media/image24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81B47BE-82C2-FD4D-9B98-CA52A80151C0}" type="datetimeFigureOut">
              <a:rPr lang="fr-FR" smtClean="0"/>
              <a:t>28/09/17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commentaires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2C74AEE-64CD-7741-8381-6FFEACFD9038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07378072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 smtClean="0"/>
              <a:t>Cliquez pour modifier le style des sous-titres du masque</a:t>
            </a:r>
            <a:endParaRPr lang="fr-FR"/>
          </a:p>
        </p:txBody>
      </p:sp>
      <p:sp>
        <p:nvSpPr>
          <p:cNvPr id="9" name="Rectangle 8"/>
          <p:cNvSpPr/>
          <p:nvPr userDrawn="1"/>
        </p:nvSpPr>
        <p:spPr>
          <a:xfrm>
            <a:off x="6134565" y="6535835"/>
            <a:ext cx="3030959" cy="347070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3"/>
          </p:nvPr>
        </p:nvSpPr>
        <p:spPr>
          <a:xfrm>
            <a:off x="-10762" y="6522535"/>
            <a:ext cx="6030562" cy="347070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 anchor="ctr"/>
          <a:lstStyle>
            <a:lvl1pPr algn="ctr">
              <a:defRPr sz="1200">
                <a:ln>
                  <a:noFill/>
                </a:ln>
                <a:solidFill>
                  <a:schemeClr val="bg1"/>
                </a:solidFill>
              </a:defRPr>
            </a:lvl1pPr>
          </a:lstStyle>
          <a:p>
            <a:r>
              <a:rPr lang="fr-FR" dirty="0" smtClean="0"/>
              <a:t>Rémi Ronfard –</a:t>
            </a:r>
            <a:r>
              <a:rPr lang="fr-FR" dirty="0" err="1" smtClean="0"/>
              <a:t>remi.ronfard@inria.fr</a:t>
            </a:r>
            <a:r>
              <a:rPr lang="fr-FR" dirty="0" smtClean="0"/>
              <a:t> – GMIN317 – </a:t>
            </a:r>
            <a:r>
              <a:rPr lang="fr-FR" b="1" dirty="0" smtClean="0"/>
              <a:t>GAME ENGINE 2</a:t>
            </a:r>
          </a:p>
        </p:txBody>
      </p:sp>
    </p:spTree>
    <p:extLst>
      <p:ext uri="{BB962C8B-B14F-4D97-AF65-F5344CB8AC3E}">
        <p14:creationId xmlns:p14="http://schemas.microsoft.com/office/powerpoint/2010/main" val="23659428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Diapositive d'intr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9" name="Rectangle 8"/>
          <p:cNvSpPr/>
          <p:nvPr userDrawn="1"/>
        </p:nvSpPr>
        <p:spPr>
          <a:xfrm>
            <a:off x="6134565" y="6535835"/>
            <a:ext cx="3030959" cy="347070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0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7026728" y="6532454"/>
            <a:ext cx="2133599" cy="339689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 anchor="ctr"/>
          <a:lstStyle>
            <a:lvl1pPr algn="r">
              <a:defRPr sz="1000">
                <a:ln>
                  <a:noFill/>
                </a:ln>
                <a:solidFill>
                  <a:schemeClr val="bg1"/>
                </a:solidFill>
              </a:defRPr>
            </a:lvl1pPr>
          </a:lstStyle>
          <a:p>
            <a:fld id="{A6C87E8C-A1B1-CC4A-8C89-9A370644B80A}" type="slidenum">
              <a:rPr lang="fr-FR" smtClean="0"/>
              <a:pPr/>
              <a:t>‹#›</a:t>
            </a:fld>
            <a:endParaRPr lang="fr-FR" dirty="0"/>
          </a:p>
        </p:txBody>
      </p:sp>
      <p:sp>
        <p:nvSpPr>
          <p:cNvPr id="11" name="Espace réservé de la date 3"/>
          <p:cNvSpPr>
            <a:spLocks noGrp="1"/>
          </p:cNvSpPr>
          <p:nvPr>
            <p:ph type="dt" sz="half" idx="2"/>
          </p:nvPr>
        </p:nvSpPr>
        <p:spPr>
          <a:xfrm>
            <a:off x="6134565" y="6525073"/>
            <a:ext cx="892163" cy="347070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 anchor="ctr"/>
          <a:lstStyle>
            <a:lvl1pPr algn="l">
              <a:defRPr sz="1000">
                <a:ln>
                  <a:noFill/>
                </a:ln>
                <a:solidFill>
                  <a:schemeClr val="bg1"/>
                </a:solidFill>
              </a:defRPr>
            </a:lvl1pPr>
          </a:lstStyle>
          <a:p>
            <a:fld id="{B94C9C20-38C7-C24C-B25E-CF5797927152}" type="datetime1">
              <a:rPr lang="fr-FR" smtClean="0"/>
              <a:t>28/09/17</a:t>
            </a:fld>
            <a:endParaRPr lang="fr-FR" dirty="0"/>
          </a:p>
        </p:txBody>
      </p:sp>
      <p:sp>
        <p:nvSpPr>
          <p:cNvPr id="12" name="Espace réservé du pied de page 4"/>
          <p:cNvSpPr>
            <a:spLocks noGrp="1"/>
          </p:cNvSpPr>
          <p:nvPr>
            <p:ph type="ftr" sz="quarter" idx="3"/>
          </p:nvPr>
        </p:nvSpPr>
        <p:spPr>
          <a:xfrm>
            <a:off x="-10762" y="6522535"/>
            <a:ext cx="6030562" cy="347070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 anchor="ctr"/>
          <a:lstStyle>
            <a:lvl1pPr algn="ctr">
              <a:defRPr sz="1200">
                <a:ln>
                  <a:noFill/>
                </a:ln>
                <a:solidFill>
                  <a:schemeClr val="bg1"/>
                </a:solidFill>
              </a:defRPr>
            </a:lvl1pPr>
          </a:lstStyle>
          <a:p>
            <a:r>
              <a:rPr lang="fr-FR" dirty="0" smtClean="0"/>
              <a:t>Rémi Ronfard –</a:t>
            </a:r>
            <a:r>
              <a:rPr lang="fr-FR" dirty="0" err="1" smtClean="0"/>
              <a:t>remi.ronfard@inria.fr</a:t>
            </a:r>
            <a:r>
              <a:rPr lang="fr-FR" dirty="0" smtClean="0"/>
              <a:t> – GMIN317 – </a:t>
            </a:r>
            <a:r>
              <a:rPr lang="fr-FR" b="1" dirty="0" smtClean="0"/>
              <a:t>GAME ENGINE 2</a:t>
            </a:r>
            <a:endParaRPr lang="fr-FR" b="1" dirty="0"/>
          </a:p>
        </p:txBody>
      </p:sp>
    </p:spTree>
    <p:extLst>
      <p:ext uri="{BB962C8B-B14F-4D97-AF65-F5344CB8AC3E}">
        <p14:creationId xmlns:p14="http://schemas.microsoft.com/office/powerpoint/2010/main" val="12251633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Diapositive Ble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9" name="Rectangle 8"/>
          <p:cNvSpPr/>
          <p:nvPr userDrawn="1"/>
        </p:nvSpPr>
        <p:spPr>
          <a:xfrm>
            <a:off x="6134565" y="6535835"/>
            <a:ext cx="3030959" cy="347070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0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7026728" y="6532454"/>
            <a:ext cx="2133599" cy="339689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 anchor="ctr"/>
          <a:lstStyle>
            <a:lvl1pPr algn="r">
              <a:defRPr sz="1000">
                <a:ln>
                  <a:noFill/>
                </a:ln>
                <a:solidFill>
                  <a:schemeClr val="bg1"/>
                </a:solidFill>
              </a:defRPr>
            </a:lvl1pPr>
          </a:lstStyle>
          <a:p>
            <a:fld id="{A6C87E8C-A1B1-CC4A-8C89-9A370644B80A}" type="slidenum">
              <a:rPr lang="fr-FR" smtClean="0"/>
              <a:pPr/>
              <a:t>‹#›</a:t>
            </a:fld>
            <a:endParaRPr lang="fr-FR" dirty="0"/>
          </a:p>
        </p:txBody>
      </p:sp>
      <p:sp>
        <p:nvSpPr>
          <p:cNvPr id="11" name="Espace réservé de la date 3"/>
          <p:cNvSpPr>
            <a:spLocks noGrp="1"/>
          </p:cNvSpPr>
          <p:nvPr>
            <p:ph type="dt" sz="half" idx="2"/>
          </p:nvPr>
        </p:nvSpPr>
        <p:spPr>
          <a:xfrm>
            <a:off x="6134565" y="6525073"/>
            <a:ext cx="892163" cy="347070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 anchor="ctr"/>
          <a:lstStyle>
            <a:lvl1pPr algn="l">
              <a:defRPr sz="1000">
                <a:ln>
                  <a:noFill/>
                </a:ln>
                <a:solidFill>
                  <a:schemeClr val="bg1"/>
                </a:solidFill>
              </a:defRPr>
            </a:lvl1pPr>
          </a:lstStyle>
          <a:p>
            <a:fld id="{4E98CD23-23F2-6042-B6A2-DB95A11E092D}" type="datetime1">
              <a:rPr lang="fr-FR" smtClean="0"/>
              <a:t>28/09/17</a:t>
            </a:fld>
            <a:endParaRPr lang="fr-FR" dirty="0"/>
          </a:p>
        </p:txBody>
      </p:sp>
      <p:sp>
        <p:nvSpPr>
          <p:cNvPr id="13" name="Rectangle 12"/>
          <p:cNvSpPr/>
          <p:nvPr userDrawn="1"/>
        </p:nvSpPr>
        <p:spPr>
          <a:xfrm>
            <a:off x="1511060" y="-1"/>
            <a:ext cx="7665047" cy="355143"/>
          </a:xfrm>
          <a:prstGeom prst="rect">
            <a:avLst/>
          </a:prstGeom>
          <a:solidFill>
            <a:schemeClr val="bg1">
              <a:lumMod val="50000"/>
              <a:alpha val="47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2" name="Espace réservé du pied de page 4"/>
          <p:cNvSpPr>
            <a:spLocks noGrp="1"/>
          </p:cNvSpPr>
          <p:nvPr>
            <p:ph type="ftr" sz="quarter" idx="3"/>
          </p:nvPr>
        </p:nvSpPr>
        <p:spPr>
          <a:xfrm>
            <a:off x="-10762" y="6522535"/>
            <a:ext cx="6030562" cy="347070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 anchor="ctr"/>
          <a:lstStyle>
            <a:lvl1pPr algn="ctr">
              <a:defRPr sz="1200">
                <a:ln>
                  <a:noFill/>
                </a:ln>
                <a:solidFill>
                  <a:schemeClr val="bg1"/>
                </a:solidFill>
              </a:defRPr>
            </a:lvl1pPr>
          </a:lstStyle>
          <a:p>
            <a:r>
              <a:rPr lang="fr-FR" dirty="0" smtClean="0"/>
              <a:t>Rémi Ronfard –</a:t>
            </a:r>
            <a:r>
              <a:rPr lang="fr-FR" dirty="0" err="1" smtClean="0"/>
              <a:t>remi.ronfard@inria.fr</a:t>
            </a:r>
            <a:r>
              <a:rPr lang="fr-FR" dirty="0" smtClean="0"/>
              <a:t> – GMIN317 – </a:t>
            </a:r>
            <a:r>
              <a:rPr lang="fr-FR" b="1" dirty="0" smtClean="0"/>
              <a:t>GAME ENGINE 2</a:t>
            </a:r>
            <a:endParaRPr lang="fr-FR" b="1" dirty="0"/>
          </a:p>
        </p:txBody>
      </p:sp>
    </p:spTree>
    <p:extLst>
      <p:ext uri="{BB962C8B-B14F-4D97-AF65-F5344CB8AC3E}">
        <p14:creationId xmlns:p14="http://schemas.microsoft.com/office/powerpoint/2010/main" val="10962360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Diapositive Bleu clai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9" name="Rectangle 8"/>
          <p:cNvSpPr/>
          <p:nvPr userDrawn="1"/>
        </p:nvSpPr>
        <p:spPr>
          <a:xfrm>
            <a:off x="6134565" y="6535835"/>
            <a:ext cx="3030959" cy="347070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0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7026728" y="6532454"/>
            <a:ext cx="2133599" cy="339689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 anchor="ctr"/>
          <a:lstStyle>
            <a:lvl1pPr algn="r">
              <a:defRPr sz="1000">
                <a:ln>
                  <a:noFill/>
                </a:ln>
                <a:solidFill>
                  <a:schemeClr val="bg1"/>
                </a:solidFill>
              </a:defRPr>
            </a:lvl1pPr>
          </a:lstStyle>
          <a:p>
            <a:fld id="{A6C87E8C-A1B1-CC4A-8C89-9A370644B80A}" type="slidenum">
              <a:rPr lang="fr-FR" smtClean="0"/>
              <a:pPr/>
              <a:t>‹#›</a:t>
            </a:fld>
            <a:endParaRPr lang="fr-FR" dirty="0"/>
          </a:p>
        </p:txBody>
      </p:sp>
      <p:sp>
        <p:nvSpPr>
          <p:cNvPr id="11" name="Espace réservé de la date 3"/>
          <p:cNvSpPr>
            <a:spLocks noGrp="1"/>
          </p:cNvSpPr>
          <p:nvPr>
            <p:ph type="dt" sz="half" idx="2"/>
          </p:nvPr>
        </p:nvSpPr>
        <p:spPr>
          <a:xfrm>
            <a:off x="6134565" y="6525073"/>
            <a:ext cx="892163" cy="347070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 anchor="ctr"/>
          <a:lstStyle>
            <a:lvl1pPr algn="l">
              <a:defRPr sz="1000">
                <a:ln>
                  <a:noFill/>
                </a:ln>
                <a:solidFill>
                  <a:schemeClr val="bg1"/>
                </a:solidFill>
              </a:defRPr>
            </a:lvl1pPr>
          </a:lstStyle>
          <a:p>
            <a:fld id="{2ED88F81-E892-434E-B5F5-D85D36598338}" type="datetime1">
              <a:rPr lang="fr-FR" smtClean="0"/>
              <a:t>28/09/17</a:t>
            </a:fld>
            <a:endParaRPr lang="fr-FR" dirty="0"/>
          </a:p>
        </p:txBody>
      </p:sp>
      <p:sp>
        <p:nvSpPr>
          <p:cNvPr id="12" name="Rectangle 11"/>
          <p:cNvSpPr/>
          <p:nvPr userDrawn="1"/>
        </p:nvSpPr>
        <p:spPr>
          <a:xfrm>
            <a:off x="3022120" y="-10583"/>
            <a:ext cx="6153987" cy="355142"/>
          </a:xfrm>
          <a:prstGeom prst="rect">
            <a:avLst/>
          </a:prstGeom>
          <a:solidFill>
            <a:schemeClr val="bg1">
              <a:lumMod val="50000"/>
              <a:alpha val="47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3" name="Rectangle 12"/>
          <p:cNvSpPr/>
          <p:nvPr userDrawn="1"/>
        </p:nvSpPr>
        <p:spPr>
          <a:xfrm>
            <a:off x="0" y="-10583"/>
            <a:ext cx="1511060" cy="355142"/>
          </a:xfrm>
          <a:prstGeom prst="rect">
            <a:avLst/>
          </a:prstGeom>
          <a:solidFill>
            <a:schemeClr val="bg1">
              <a:lumMod val="50000"/>
              <a:alpha val="47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4" name="Espace réservé du pied de page 4"/>
          <p:cNvSpPr>
            <a:spLocks noGrp="1"/>
          </p:cNvSpPr>
          <p:nvPr>
            <p:ph type="ftr" sz="quarter" idx="3"/>
          </p:nvPr>
        </p:nvSpPr>
        <p:spPr>
          <a:xfrm>
            <a:off x="-10762" y="6522535"/>
            <a:ext cx="6030562" cy="347070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 anchor="ctr"/>
          <a:lstStyle>
            <a:lvl1pPr algn="ctr">
              <a:defRPr sz="1200">
                <a:ln>
                  <a:noFill/>
                </a:ln>
                <a:solidFill>
                  <a:schemeClr val="bg1"/>
                </a:solidFill>
              </a:defRPr>
            </a:lvl1pPr>
          </a:lstStyle>
          <a:p>
            <a:r>
              <a:rPr lang="fr-FR" dirty="0" smtClean="0"/>
              <a:t>Rémi Ronfard –</a:t>
            </a:r>
            <a:r>
              <a:rPr lang="fr-FR" dirty="0" err="1" smtClean="0"/>
              <a:t>remi.ronfard@inria.fr</a:t>
            </a:r>
            <a:r>
              <a:rPr lang="fr-FR" dirty="0" smtClean="0"/>
              <a:t> – GMIN317 – </a:t>
            </a:r>
            <a:r>
              <a:rPr lang="fr-FR" b="1" dirty="0" smtClean="0"/>
              <a:t>GAME ENGINE 2</a:t>
            </a:r>
            <a:endParaRPr lang="fr-FR" b="1" dirty="0"/>
          </a:p>
        </p:txBody>
      </p:sp>
    </p:spTree>
    <p:extLst>
      <p:ext uri="{BB962C8B-B14F-4D97-AF65-F5344CB8AC3E}">
        <p14:creationId xmlns:p14="http://schemas.microsoft.com/office/powerpoint/2010/main" val="35801408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Diapositive Rou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9" name="Rectangle 8"/>
          <p:cNvSpPr/>
          <p:nvPr userDrawn="1"/>
        </p:nvSpPr>
        <p:spPr>
          <a:xfrm>
            <a:off x="6134565" y="6535835"/>
            <a:ext cx="3030959" cy="347070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0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7026728" y="6532454"/>
            <a:ext cx="2133599" cy="339689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 anchor="ctr"/>
          <a:lstStyle>
            <a:lvl1pPr algn="r">
              <a:defRPr sz="1000">
                <a:ln>
                  <a:noFill/>
                </a:ln>
                <a:solidFill>
                  <a:schemeClr val="bg1"/>
                </a:solidFill>
              </a:defRPr>
            </a:lvl1pPr>
          </a:lstStyle>
          <a:p>
            <a:fld id="{A6C87E8C-A1B1-CC4A-8C89-9A370644B80A}" type="slidenum">
              <a:rPr lang="fr-FR" smtClean="0"/>
              <a:pPr/>
              <a:t>‹#›</a:t>
            </a:fld>
            <a:endParaRPr lang="fr-FR" dirty="0"/>
          </a:p>
        </p:txBody>
      </p:sp>
      <p:sp>
        <p:nvSpPr>
          <p:cNvPr id="11" name="Espace réservé de la date 3"/>
          <p:cNvSpPr>
            <a:spLocks noGrp="1"/>
          </p:cNvSpPr>
          <p:nvPr>
            <p:ph type="dt" sz="half" idx="2"/>
          </p:nvPr>
        </p:nvSpPr>
        <p:spPr>
          <a:xfrm>
            <a:off x="6134565" y="6525073"/>
            <a:ext cx="892163" cy="347070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 anchor="ctr"/>
          <a:lstStyle>
            <a:lvl1pPr algn="l">
              <a:defRPr sz="1000">
                <a:ln>
                  <a:noFill/>
                </a:ln>
                <a:solidFill>
                  <a:schemeClr val="bg1"/>
                </a:solidFill>
              </a:defRPr>
            </a:lvl1pPr>
          </a:lstStyle>
          <a:p>
            <a:fld id="{66A2ED34-359D-FE47-A91F-1DB091E3414E}" type="datetime1">
              <a:rPr lang="fr-FR" smtClean="0"/>
              <a:t>28/09/17</a:t>
            </a:fld>
            <a:endParaRPr lang="fr-FR" dirty="0"/>
          </a:p>
        </p:txBody>
      </p:sp>
      <p:sp>
        <p:nvSpPr>
          <p:cNvPr id="12" name="Rectangle 11"/>
          <p:cNvSpPr/>
          <p:nvPr userDrawn="1"/>
        </p:nvSpPr>
        <p:spPr>
          <a:xfrm>
            <a:off x="4533181" y="-10583"/>
            <a:ext cx="4642926" cy="355142"/>
          </a:xfrm>
          <a:prstGeom prst="rect">
            <a:avLst/>
          </a:prstGeom>
          <a:solidFill>
            <a:schemeClr val="bg1">
              <a:lumMod val="50000"/>
              <a:alpha val="47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3" name="Rectangle 12"/>
          <p:cNvSpPr/>
          <p:nvPr userDrawn="1"/>
        </p:nvSpPr>
        <p:spPr>
          <a:xfrm>
            <a:off x="-1" y="-10583"/>
            <a:ext cx="3031391" cy="355142"/>
          </a:xfrm>
          <a:prstGeom prst="rect">
            <a:avLst/>
          </a:prstGeom>
          <a:solidFill>
            <a:schemeClr val="bg1">
              <a:lumMod val="50000"/>
              <a:alpha val="47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4" name="Espace réservé du pied de page 4"/>
          <p:cNvSpPr>
            <a:spLocks noGrp="1"/>
          </p:cNvSpPr>
          <p:nvPr>
            <p:ph type="ftr" sz="quarter" idx="3"/>
          </p:nvPr>
        </p:nvSpPr>
        <p:spPr>
          <a:xfrm>
            <a:off x="-10762" y="6522535"/>
            <a:ext cx="6030562" cy="347070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 anchor="ctr"/>
          <a:lstStyle>
            <a:lvl1pPr algn="ctr">
              <a:defRPr sz="1200">
                <a:ln>
                  <a:noFill/>
                </a:ln>
                <a:solidFill>
                  <a:schemeClr val="bg1"/>
                </a:solidFill>
              </a:defRPr>
            </a:lvl1pPr>
          </a:lstStyle>
          <a:p>
            <a:r>
              <a:rPr lang="fr-FR" dirty="0" smtClean="0"/>
              <a:t>Rémi Ronfard –</a:t>
            </a:r>
            <a:r>
              <a:rPr lang="fr-FR" dirty="0" err="1" smtClean="0"/>
              <a:t>remi.ronfard@inria.fr</a:t>
            </a:r>
            <a:r>
              <a:rPr lang="fr-FR" dirty="0" smtClean="0"/>
              <a:t> – GMIN317 – </a:t>
            </a:r>
            <a:r>
              <a:rPr lang="fr-FR" b="1" dirty="0" smtClean="0"/>
              <a:t>GAME ENGINE 2</a:t>
            </a:r>
            <a:endParaRPr lang="fr-FR" b="1" dirty="0"/>
          </a:p>
        </p:txBody>
      </p:sp>
    </p:spTree>
    <p:extLst>
      <p:ext uri="{BB962C8B-B14F-4D97-AF65-F5344CB8AC3E}">
        <p14:creationId xmlns:p14="http://schemas.microsoft.com/office/powerpoint/2010/main" val="35801408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Diapositive Ver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9" name="Rectangle 8"/>
          <p:cNvSpPr/>
          <p:nvPr userDrawn="1"/>
        </p:nvSpPr>
        <p:spPr>
          <a:xfrm>
            <a:off x="6134565" y="6535835"/>
            <a:ext cx="3030959" cy="347070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0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7026728" y="6532454"/>
            <a:ext cx="2133599" cy="339689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 anchor="ctr"/>
          <a:lstStyle>
            <a:lvl1pPr algn="r">
              <a:defRPr sz="1000">
                <a:ln>
                  <a:noFill/>
                </a:ln>
                <a:solidFill>
                  <a:schemeClr val="bg1"/>
                </a:solidFill>
              </a:defRPr>
            </a:lvl1pPr>
          </a:lstStyle>
          <a:p>
            <a:fld id="{A6C87E8C-A1B1-CC4A-8C89-9A370644B80A}" type="slidenum">
              <a:rPr lang="fr-FR" smtClean="0"/>
              <a:pPr/>
              <a:t>‹#›</a:t>
            </a:fld>
            <a:endParaRPr lang="fr-FR" dirty="0"/>
          </a:p>
        </p:txBody>
      </p:sp>
      <p:sp>
        <p:nvSpPr>
          <p:cNvPr id="11" name="Espace réservé de la date 3"/>
          <p:cNvSpPr>
            <a:spLocks noGrp="1"/>
          </p:cNvSpPr>
          <p:nvPr>
            <p:ph type="dt" sz="half" idx="2"/>
          </p:nvPr>
        </p:nvSpPr>
        <p:spPr>
          <a:xfrm>
            <a:off x="6134565" y="6525073"/>
            <a:ext cx="892163" cy="347070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 anchor="ctr"/>
          <a:lstStyle>
            <a:lvl1pPr algn="l">
              <a:defRPr sz="1000">
                <a:ln>
                  <a:noFill/>
                </a:ln>
                <a:solidFill>
                  <a:schemeClr val="bg1"/>
                </a:solidFill>
              </a:defRPr>
            </a:lvl1pPr>
          </a:lstStyle>
          <a:p>
            <a:fld id="{AAB1DD30-0B32-A848-8410-C20CD9CDC563}" type="datetime1">
              <a:rPr lang="fr-FR" smtClean="0"/>
              <a:t>28/09/17</a:t>
            </a:fld>
            <a:endParaRPr lang="fr-FR" dirty="0"/>
          </a:p>
        </p:txBody>
      </p:sp>
      <p:sp>
        <p:nvSpPr>
          <p:cNvPr id="12" name="Rectangle 11"/>
          <p:cNvSpPr/>
          <p:nvPr userDrawn="1"/>
        </p:nvSpPr>
        <p:spPr>
          <a:xfrm>
            <a:off x="6019800" y="-10583"/>
            <a:ext cx="3156307" cy="355142"/>
          </a:xfrm>
          <a:prstGeom prst="rect">
            <a:avLst/>
          </a:prstGeom>
          <a:solidFill>
            <a:schemeClr val="bg1">
              <a:lumMod val="50000"/>
              <a:alpha val="47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3" name="Rectangle 12"/>
          <p:cNvSpPr/>
          <p:nvPr userDrawn="1"/>
        </p:nvSpPr>
        <p:spPr>
          <a:xfrm>
            <a:off x="-10763" y="-10583"/>
            <a:ext cx="4553213" cy="355142"/>
          </a:xfrm>
          <a:prstGeom prst="rect">
            <a:avLst/>
          </a:prstGeom>
          <a:solidFill>
            <a:schemeClr val="bg1">
              <a:lumMod val="50000"/>
              <a:alpha val="47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4" name="Espace réservé du pied de page 4"/>
          <p:cNvSpPr>
            <a:spLocks noGrp="1"/>
          </p:cNvSpPr>
          <p:nvPr>
            <p:ph type="ftr" sz="quarter" idx="3"/>
          </p:nvPr>
        </p:nvSpPr>
        <p:spPr>
          <a:xfrm>
            <a:off x="-10762" y="6522535"/>
            <a:ext cx="6030562" cy="347070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 anchor="ctr"/>
          <a:lstStyle>
            <a:lvl1pPr algn="ctr">
              <a:defRPr sz="1200">
                <a:ln>
                  <a:noFill/>
                </a:ln>
                <a:solidFill>
                  <a:schemeClr val="bg1"/>
                </a:solidFill>
              </a:defRPr>
            </a:lvl1pPr>
          </a:lstStyle>
          <a:p>
            <a:r>
              <a:rPr lang="fr-FR" dirty="0" smtClean="0"/>
              <a:t>Rémi Ronfard –</a:t>
            </a:r>
            <a:r>
              <a:rPr lang="fr-FR" dirty="0" err="1" smtClean="0"/>
              <a:t>remi.ronfard@inria.fr</a:t>
            </a:r>
            <a:r>
              <a:rPr lang="fr-FR" dirty="0" smtClean="0"/>
              <a:t> – GMIN317 – </a:t>
            </a:r>
            <a:r>
              <a:rPr lang="fr-FR" b="1" dirty="0" smtClean="0"/>
              <a:t>GAME ENGINE 2</a:t>
            </a:r>
            <a:endParaRPr lang="fr-FR" b="1" dirty="0"/>
          </a:p>
        </p:txBody>
      </p:sp>
    </p:spTree>
    <p:extLst>
      <p:ext uri="{BB962C8B-B14F-4D97-AF65-F5344CB8AC3E}">
        <p14:creationId xmlns:p14="http://schemas.microsoft.com/office/powerpoint/2010/main" val="358014088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Diapositive Violet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9" name="Rectangle 8"/>
          <p:cNvSpPr/>
          <p:nvPr userDrawn="1"/>
        </p:nvSpPr>
        <p:spPr>
          <a:xfrm>
            <a:off x="6134565" y="6535835"/>
            <a:ext cx="3030959" cy="347070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0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7026728" y="6532454"/>
            <a:ext cx="2133599" cy="339689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 anchor="ctr"/>
          <a:lstStyle>
            <a:lvl1pPr algn="r">
              <a:defRPr sz="1000">
                <a:ln>
                  <a:noFill/>
                </a:ln>
                <a:solidFill>
                  <a:schemeClr val="bg1"/>
                </a:solidFill>
              </a:defRPr>
            </a:lvl1pPr>
          </a:lstStyle>
          <a:p>
            <a:fld id="{A6C87E8C-A1B1-CC4A-8C89-9A370644B80A}" type="slidenum">
              <a:rPr lang="fr-FR" smtClean="0"/>
              <a:pPr/>
              <a:t>‹#›</a:t>
            </a:fld>
            <a:endParaRPr lang="fr-FR" dirty="0"/>
          </a:p>
        </p:txBody>
      </p:sp>
      <p:sp>
        <p:nvSpPr>
          <p:cNvPr id="11" name="Espace réservé de la date 3"/>
          <p:cNvSpPr>
            <a:spLocks noGrp="1"/>
          </p:cNvSpPr>
          <p:nvPr>
            <p:ph type="dt" sz="half" idx="2"/>
          </p:nvPr>
        </p:nvSpPr>
        <p:spPr>
          <a:xfrm>
            <a:off x="6134565" y="6525073"/>
            <a:ext cx="892163" cy="347070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 anchor="ctr"/>
          <a:lstStyle>
            <a:lvl1pPr algn="l">
              <a:defRPr sz="1000">
                <a:ln>
                  <a:noFill/>
                </a:ln>
                <a:solidFill>
                  <a:schemeClr val="bg1"/>
                </a:solidFill>
              </a:defRPr>
            </a:lvl1pPr>
          </a:lstStyle>
          <a:p>
            <a:fld id="{668171DD-621C-2140-A38D-3C0E7C2239C7}" type="datetime1">
              <a:rPr lang="fr-FR" smtClean="0"/>
              <a:t>28/09/17</a:t>
            </a:fld>
            <a:endParaRPr lang="fr-FR" dirty="0"/>
          </a:p>
        </p:txBody>
      </p:sp>
      <p:sp>
        <p:nvSpPr>
          <p:cNvPr id="12" name="Rectangle 11"/>
          <p:cNvSpPr/>
          <p:nvPr userDrawn="1"/>
        </p:nvSpPr>
        <p:spPr>
          <a:xfrm>
            <a:off x="7546031" y="-10583"/>
            <a:ext cx="1630076" cy="355142"/>
          </a:xfrm>
          <a:prstGeom prst="rect">
            <a:avLst/>
          </a:prstGeom>
          <a:solidFill>
            <a:schemeClr val="bg1">
              <a:lumMod val="50000"/>
              <a:alpha val="47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3" name="Rectangle 12"/>
          <p:cNvSpPr/>
          <p:nvPr userDrawn="1"/>
        </p:nvSpPr>
        <p:spPr>
          <a:xfrm>
            <a:off x="0" y="0"/>
            <a:ext cx="6019800" cy="355142"/>
          </a:xfrm>
          <a:prstGeom prst="rect">
            <a:avLst/>
          </a:prstGeom>
          <a:solidFill>
            <a:schemeClr val="bg1">
              <a:lumMod val="50000"/>
              <a:alpha val="47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4" name="Espace réservé du pied de page 4"/>
          <p:cNvSpPr>
            <a:spLocks noGrp="1"/>
          </p:cNvSpPr>
          <p:nvPr>
            <p:ph type="ftr" sz="quarter" idx="3"/>
          </p:nvPr>
        </p:nvSpPr>
        <p:spPr>
          <a:xfrm>
            <a:off x="-10762" y="6522535"/>
            <a:ext cx="6030562" cy="347070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 anchor="ctr"/>
          <a:lstStyle>
            <a:lvl1pPr algn="ctr">
              <a:defRPr sz="1200">
                <a:ln>
                  <a:noFill/>
                </a:ln>
                <a:solidFill>
                  <a:schemeClr val="bg1"/>
                </a:solidFill>
              </a:defRPr>
            </a:lvl1pPr>
          </a:lstStyle>
          <a:p>
            <a:r>
              <a:rPr lang="fr-FR" dirty="0" smtClean="0"/>
              <a:t>Rémi Ronfard –</a:t>
            </a:r>
            <a:r>
              <a:rPr lang="fr-FR" dirty="0" err="1" smtClean="0"/>
              <a:t>remi.ronfard@inria.fr</a:t>
            </a:r>
            <a:r>
              <a:rPr lang="fr-FR" dirty="0" smtClean="0"/>
              <a:t> – GMIN317 – </a:t>
            </a:r>
            <a:r>
              <a:rPr lang="fr-FR" b="1" dirty="0" smtClean="0"/>
              <a:t>GAME ENGINE 2</a:t>
            </a:r>
            <a:endParaRPr lang="fr-FR" b="1" dirty="0"/>
          </a:p>
        </p:txBody>
      </p:sp>
    </p:spTree>
    <p:extLst>
      <p:ext uri="{BB962C8B-B14F-4D97-AF65-F5344CB8AC3E}">
        <p14:creationId xmlns:p14="http://schemas.microsoft.com/office/powerpoint/2010/main" val="35801408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Diapositive Cya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9" name="Rectangle 8"/>
          <p:cNvSpPr/>
          <p:nvPr userDrawn="1"/>
        </p:nvSpPr>
        <p:spPr>
          <a:xfrm>
            <a:off x="6134565" y="6535835"/>
            <a:ext cx="3030959" cy="347070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0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7026728" y="6532454"/>
            <a:ext cx="2133599" cy="339689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 anchor="ctr"/>
          <a:lstStyle>
            <a:lvl1pPr algn="r">
              <a:defRPr sz="1000">
                <a:ln>
                  <a:noFill/>
                </a:ln>
                <a:solidFill>
                  <a:schemeClr val="bg1"/>
                </a:solidFill>
              </a:defRPr>
            </a:lvl1pPr>
          </a:lstStyle>
          <a:p>
            <a:fld id="{A6C87E8C-A1B1-CC4A-8C89-9A370644B80A}" type="slidenum">
              <a:rPr lang="fr-FR" smtClean="0"/>
              <a:pPr/>
              <a:t>‹#›</a:t>
            </a:fld>
            <a:endParaRPr lang="fr-FR" dirty="0"/>
          </a:p>
        </p:txBody>
      </p:sp>
      <p:sp>
        <p:nvSpPr>
          <p:cNvPr id="11" name="Espace réservé de la date 3"/>
          <p:cNvSpPr>
            <a:spLocks noGrp="1"/>
          </p:cNvSpPr>
          <p:nvPr>
            <p:ph type="dt" sz="half" idx="2"/>
          </p:nvPr>
        </p:nvSpPr>
        <p:spPr>
          <a:xfrm>
            <a:off x="6134565" y="6525073"/>
            <a:ext cx="892163" cy="347070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 anchor="ctr"/>
          <a:lstStyle>
            <a:lvl1pPr algn="l">
              <a:defRPr sz="1000">
                <a:ln>
                  <a:noFill/>
                </a:ln>
                <a:solidFill>
                  <a:schemeClr val="bg1"/>
                </a:solidFill>
              </a:defRPr>
            </a:lvl1pPr>
          </a:lstStyle>
          <a:p>
            <a:fld id="{91CF72A9-D654-5444-8857-3FC1397800DA}" type="datetime1">
              <a:rPr lang="fr-FR" smtClean="0"/>
              <a:t>28/09/17</a:t>
            </a:fld>
            <a:endParaRPr lang="fr-FR" dirty="0"/>
          </a:p>
        </p:txBody>
      </p:sp>
      <p:sp>
        <p:nvSpPr>
          <p:cNvPr id="12" name="Rectangle 11"/>
          <p:cNvSpPr/>
          <p:nvPr userDrawn="1"/>
        </p:nvSpPr>
        <p:spPr>
          <a:xfrm>
            <a:off x="0" y="0"/>
            <a:ext cx="7536760" cy="355142"/>
          </a:xfrm>
          <a:prstGeom prst="rect">
            <a:avLst/>
          </a:prstGeom>
          <a:solidFill>
            <a:schemeClr val="bg1">
              <a:lumMod val="50000"/>
              <a:alpha val="47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3" name="Espace réservé du pied de page 4"/>
          <p:cNvSpPr>
            <a:spLocks noGrp="1"/>
          </p:cNvSpPr>
          <p:nvPr>
            <p:ph type="ftr" sz="quarter" idx="3"/>
          </p:nvPr>
        </p:nvSpPr>
        <p:spPr>
          <a:xfrm>
            <a:off x="-10762" y="6522535"/>
            <a:ext cx="6030562" cy="347070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 anchor="ctr"/>
          <a:lstStyle>
            <a:lvl1pPr algn="ctr">
              <a:defRPr sz="1200">
                <a:ln>
                  <a:noFill/>
                </a:ln>
                <a:solidFill>
                  <a:schemeClr val="bg1"/>
                </a:solidFill>
              </a:defRPr>
            </a:lvl1pPr>
          </a:lstStyle>
          <a:p>
            <a:r>
              <a:rPr lang="fr-FR" dirty="0" smtClean="0"/>
              <a:t>Rémi Ronfard –</a:t>
            </a:r>
            <a:r>
              <a:rPr lang="fr-FR" dirty="0" err="1" smtClean="0"/>
              <a:t>remi.ronfard@inria.fr</a:t>
            </a:r>
            <a:r>
              <a:rPr lang="fr-FR" dirty="0" smtClean="0"/>
              <a:t> – GMIN317 – </a:t>
            </a:r>
            <a:r>
              <a:rPr lang="fr-FR" b="1" dirty="0" smtClean="0"/>
              <a:t>GAME ENGINE 2</a:t>
            </a:r>
            <a:endParaRPr lang="fr-FR" b="1" dirty="0"/>
          </a:p>
        </p:txBody>
      </p:sp>
    </p:spTree>
    <p:extLst>
      <p:ext uri="{BB962C8B-B14F-4D97-AF65-F5344CB8AC3E}">
        <p14:creationId xmlns:p14="http://schemas.microsoft.com/office/powerpoint/2010/main" val="29266607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/>
          <p:cNvSpPr/>
          <p:nvPr userDrawn="1"/>
        </p:nvSpPr>
        <p:spPr>
          <a:xfrm>
            <a:off x="1507314" y="0"/>
            <a:ext cx="1511999" cy="35493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1200" dirty="0"/>
          </a:p>
        </p:txBody>
      </p:sp>
      <p:sp>
        <p:nvSpPr>
          <p:cNvPr id="25" name="Rectangle 24"/>
          <p:cNvSpPr/>
          <p:nvPr userDrawn="1"/>
        </p:nvSpPr>
        <p:spPr>
          <a:xfrm>
            <a:off x="1" y="211"/>
            <a:ext cx="1511999" cy="354932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1200" dirty="0"/>
          </a:p>
        </p:txBody>
      </p:sp>
      <p:sp>
        <p:nvSpPr>
          <p:cNvPr id="26" name="Rectangle 25"/>
          <p:cNvSpPr/>
          <p:nvPr userDrawn="1"/>
        </p:nvSpPr>
        <p:spPr>
          <a:xfrm>
            <a:off x="4521940" y="-211"/>
            <a:ext cx="1511999" cy="354932"/>
          </a:xfrm>
          <a:prstGeom prst="rect">
            <a:avLst/>
          </a:prstGeom>
          <a:solidFill>
            <a:schemeClr val="accent3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1200" dirty="0"/>
          </a:p>
        </p:txBody>
      </p:sp>
      <p:sp>
        <p:nvSpPr>
          <p:cNvPr id="27" name="Rectangle 26"/>
          <p:cNvSpPr/>
          <p:nvPr userDrawn="1"/>
        </p:nvSpPr>
        <p:spPr>
          <a:xfrm>
            <a:off x="3014627" y="0"/>
            <a:ext cx="1511999" cy="354932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1200" dirty="0"/>
          </a:p>
        </p:txBody>
      </p:sp>
      <p:sp>
        <p:nvSpPr>
          <p:cNvPr id="28" name="Rectangle 27"/>
          <p:cNvSpPr/>
          <p:nvPr userDrawn="1"/>
        </p:nvSpPr>
        <p:spPr>
          <a:xfrm>
            <a:off x="7536566" y="-422"/>
            <a:ext cx="1628958" cy="354932"/>
          </a:xfrm>
          <a:prstGeom prst="rect">
            <a:avLst/>
          </a:prstGeom>
          <a:solidFill>
            <a:schemeClr val="accent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1200" dirty="0"/>
          </a:p>
        </p:txBody>
      </p:sp>
      <p:sp>
        <p:nvSpPr>
          <p:cNvPr id="29" name="Rectangle 28"/>
          <p:cNvSpPr/>
          <p:nvPr userDrawn="1"/>
        </p:nvSpPr>
        <p:spPr>
          <a:xfrm>
            <a:off x="6029253" y="-211"/>
            <a:ext cx="1511999" cy="354932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sz="1200" dirty="0"/>
          </a:p>
        </p:txBody>
      </p:sp>
      <p:sp>
        <p:nvSpPr>
          <p:cNvPr id="11" name="Rectangle 10"/>
          <p:cNvSpPr/>
          <p:nvPr userDrawn="1"/>
        </p:nvSpPr>
        <p:spPr>
          <a:xfrm>
            <a:off x="0" y="355144"/>
            <a:ext cx="9180000" cy="354932"/>
          </a:xfrm>
          <a:prstGeom prst="rect">
            <a:avLst/>
          </a:prstGeom>
          <a:solidFill>
            <a:schemeClr val="tx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8" name="Rectangle 7"/>
          <p:cNvSpPr/>
          <p:nvPr userDrawn="1"/>
        </p:nvSpPr>
        <p:spPr>
          <a:xfrm>
            <a:off x="-10762" y="6521692"/>
            <a:ext cx="6030562" cy="34707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2" name="Espace réservé du titre 1"/>
          <p:cNvSpPr>
            <a:spLocks noGrp="1"/>
          </p:cNvSpPr>
          <p:nvPr>
            <p:ph type="title"/>
          </p:nvPr>
        </p:nvSpPr>
        <p:spPr>
          <a:xfrm>
            <a:off x="0" y="355142"/>
            <a:ext cx="9165524" cy="35493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fr-FR" dirty="0" smtClean="0"/>
              <a:t>Cliquez et modifiez le titre</a:t>
            </a:r>
            <a:endParaRPr lang="fr-FR" dirty="0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457200" y="1096412"/>
            <a:ext cx="8229600" cy="502975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 dirty="0" smtClean="0"/>
              <a:t>Cliquez pour modifier les styles du texte du masque</a:t>
            </a:r>
          </a:p>
          <a:p>
            <a:pPr lvl="1"/>
            <a:r>
              <a:rPr lang="fr-FR" dirty="0" smtClean="0"/>
              <a:t>Deuxième niveau</a:t>
            </a:r>
          </a:p>
          <a:p>
            <a:pPr lvl="2"/>
            <a:r>
              <a:rPr lang="fr-FR" dirty="0" smtClean="0"/>
              <a:t>Troisième niveau</a:t>
            </a:r>
          </a:p>
          <a:p>
            <a:pPr lvl="3"/>
            <a:r>
              <a:rPr lang="fr-FR" dirty="0" smtClean="0"/>
              <a:t>Quatrième niveau</a:t>
            </a:r>
          </a:p>
          <a:p>
            <a:pPr lvl="4"/>
            <a:r>
              <a:rPr lang="fr-FR" dirty="0" smtClean="0"/>
              <a:t>Cinquième niveau</a:t>
            </a:r>
            <a:endParaRPr lang="fr-FR" dirty="0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3"/>
          </p:nvPr>
        </p:nvSpPr>
        <p:spPr>
          <a:xfrm>
            <a:off x="-10762" y="6522535"/>
            <a:ext cx="6030562" cy="347070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 anchor="ctr"/>
          <a:lstStyle>
            <a:lvl1pPr algn="ctr">
              <a:defRPr sz="1200">
                <a:ln>
                  <a:noFill/>
                </a:ln>
                <a:solidFill>
                  <a:schemeClr val="bg1"/>
                </a:solidFill>
              </a:defRPr>
            </a:lvl1pPr>
          </a:lstStyle>
          <a:p>
            <a:r>
              <a:rPr lang="fr-FR" dirty="0" smtClean="0"/>
              <a:t>Rémi Ronfard –</a:t>
            </a:r>
            <a:r>
              <a:rPr lang="fr-FR" dirty="0" err="1" smtClean="0"/>
              <a:t>remi.ronfard@inria.fr</a:t>
            </a:r>
            <a:r>
              <a:rPr lang="fr-FR" dirty="0" smtClean="0"/>
              <a:t> – GMIN317 – </a:t>
            </a:r>
            <a:r>
              <a:rPr lang="fr-FR" b="1" dirty="0" smtClean="0"/>
              <a:t>GAME ENGINE 2</a:t>
            </a:r>
            <a:endParaRPr lang="fr-FR" b="1" dirty="0"/>
          </a:p>
        </p:txBody>
      </p:sp>
      <p:sp>
        <p:nvSpPr>
          <p:cNvPr id="9" name="Rectangle 8"/>
          <p:cNvSpPr/>
          <p:nvPr userDrawn="1"/>
        </p:nvSpPr>
        <p:spPr>
          <a:xfrm>
            <a:off x="6134565" y="6535835"/>
            <a:ext cx="3030959" cy="347070"/>
          </a:xfrm>
          <a:prstGeom prst="rect">
            <a:avLst/>
          </a:prstGeom>
          <a:solidFill>
            <a:schemeClr val="tx2">
              <a:lumMod val="5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0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7026728" y="6532454"/>
            <a:ext cx="2133599" cy="339689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 anchor="ctr"/>
          <a:lstStyle>
            <a:lvl1pPr algn="r">
              <a:defRPr sz="1000">
                <a:ln>
                  <a:noFill/>
                </a:ln>
                <a:solidFill>
                  <a:schemeClr val="bg1"/>
                </a:solidFill>
              </a:defRPr>
            </a:lvl1pPr>
          </a:lstStyle>
          <a:p>
            <a:fld id="{A6C87E8C-A1B1-CC4A-8C89-9A370644B80A}" type="slidenum">
              <a:rPr lang="fr-FR" smtClean="0"/>
              <a:pPr/>
              <a:t>‹#›</a:t>
            </a:fld>
            <a:endParaRPr lang="fr-FR" dirty="0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2"/>
          </p:nvPr>
        </p:nvSpPr>
        <p:spPr>
          <a:xfrm>
            <a:off x="6134565" y="6525073"/>
            <a:ext cx="892163" cy="347070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 anchor="ctr"/>
          <a:lstStyle>
            <a:lvl1pPr algn="ctr">
              <a:defRPr sz="1000">
                <a:ln>
                  <a:noFill/>
                </a:ln>
                <a:solidFill>
                  <a:schemeClr val="bg1"/>
                </a:solidFill>
              </a:defRPr>
            </a:lvl1pPr>
          </a:lstStyle>
          <a:p>
            <a:fld id="{053EEE2D-E136-B54A-A081-6A4FDD0C43C4}" type="datetime1">
              <a:rPr lang="fr-FR" smtClean="0"/>
              <a:t>28/09/17</a:t>
            </a:fld>
            <a:endParaRPr lang="fr-FR" dirty="0"/>
          </a:p>
        </p:txBody>
      </p:sp>
      <p:sp>
        <p:nvSpPr>
          <p:cNvPr id="13" name="Rectangle 12"/>
          <p:cNvSpPr/>
          <p:nvPr userDrawn="1"/>
        </p:nvSpPr>
        <p:spPr>
          <a:xfrm>
            <a:off x="-2" y="17496"/>
            <a:ext cx="1507316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fr-FR" sz="1200" dirty="0" smtClean="0">
                <a:ln>
                  <a:noFill/>
                </a:ln>
                <a:solidFill>
                  <a:schemeClr val="bg1"/>
                </a:solidFill>
              </a:rPr>
              <a:t>Mémoire</a:t>
            </a:r>
            <a:endParaRPr lang="fr-FR" sz="1200" dirty="0">
              <a:ln>
                <a:noFill/>
              </a:ln>
              <a:solidFill>
                <a:schemeClr val="bg1"/>
              </a:solidFill>
            </a:endParaRPr>
          </a:p>
        </p:txBody>
      </p:sp>
      <p:sp>
        <p:nvSpPr>
          <p:cNvPr id="14" name="Rectangle 13"/>
          <p:cNvSpPr/>
          <p:nvPr userDrawn="1"/>
        </p:nvSpPr>
        <p:spPr>
          <a:xfrm>
            <a:off x="4521940" y="17496"/>
            <a:ext cx="1507313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fr-FR" sz="1200" dirty="0" smtClean="0">
                <a:ln>
                  <a:noFill/>
                </a:ln>
                <a:solidFill>
                  <a:schemeClr val="bg1"/>
                </a:solidFill>
              </a:rPr>
              <a:t>Réseau</a:t>
            </a:r>
            <a:endParaRPr lang="fr-FR" sz="1200" dirty="0">
              <a:ln>
                <a:noFill/>
              </a:ln>
              <a:solidFill>
                <a:schemeClr val="bg1"/>
              </a:solidFill>
            </a:endParaRPr>
          </a:p>
        </p:txBody>
      </p:sp>
      <p:sp>
        <p:nvSpPr>
          <p:cNvPr id="15" name="Rectangle 14"/>
          <p:cNvSpPr/>
          <p:nvPr userDrawn="1"/>
        </p:nvSpPr>
        <p:spPr>
          <a:xfrm>
            <a:off x="6033940" y="17496"/>
            <a:ext cx="1540460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fr-FR" sz="1200" dirty="0" smtClean="0">
                <a:ln>
                  <a:noFill/>
                </a:ln>
                <a:solidFill>
                  <a:schemeClr val="bg1"/>
                </a:solidFill>
              </a:rPr>
              <a:t>Validation</a:t>
            </a:r>
            <a:endParaRPr lang="fr-FR" sz="1200" dirty="0">
              <a:ln>
                <a:noFill/>
              </a:ln>
              <a:solidFill>
                <a:schemeClr val="bg1"/>
              </a:solidFill>
            </a:endParaRPr>
          </a:p>
        </p:txBody>
      </p:sp>
      <p:sp>
        <p:nvSpPr>
          <p:cNvPr id="16" name="Rectangle 15"/>
          <p:cNvSpPr/>
          <p:nvPr userDrawn="1"/>
        </p:nvSpPr>
        <p:spPr>
          <a:xfrm>
            <a:off x="3014628" y="17496"/>
            <a:ext cx="1511998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fr-FR" sz="1200" dirty="0" smtClean="0">
                <a:ln>
                  <a:noFill/>
                </a:ln>
                <a:solidFill>
                  <a:schemeClr val="bg1"/>
                </a:solidFill>
              </a:rPr>
              <a:t>Stockage</a:t>
            </a:r>
            <a:endParaRPr lang="fr-FR" sz="1200" dirty="0">
              <a:ln>
                <a:noFill/>
              </a:ln>
              <a:solidFill>
                <a:schemeClr val="bg1"/>
              </a:solidFill>
            </a:endParaRPr>
          </a:p>
        </p:txBody>
      </p:sp>
      <p:sp>
        <p:nvSpPr>
          <p:cNvPr id="17" name="Rectangle 16"/>
          <p:cNvSpPr/>
          <p:nvPr userDrawn="1"/>
        </p:nvSpPr>
        <p:spPr>
          <a:xfrm>
            <a:off x="1512000" y="17496"/>
            <a:ext cx="1502627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fr-FR" sz="1200" dirty="0" smtClean="0">
                <a:ln>
                  <a:noFill/>
                </a:ln>
                <a:solidFill>
                  <a:schemeClr val="bg1"/>
                </a:solidFill>
              </a:rPr>
              <a:t>Calcul</a:t>
            </a:r>
            <a:endParaRPr lang="fr-FR" sz="1200" dirty="0">
              <a:ln>
                <a:noFill/>
              </a:ln>
              <a:solidFill>
                <a:schemeClr val="bg1"/>
              </a:solidFill>
            </a:endParaRPr>
          </a:p>
        </p:txBody>
      </p:sp>
      <p:sp>
        <p:nvSpPr>
          <p:cNvPr id="18" name="Rectangle 17"/>
          <p:cNvSpPr/>
          <p:nvPr userDrawn="1"/>
        </p:nvSpPr>
        <p:spPr>
          <a:xfrm>
            <a:off x="7536567" y="17496"/>
            <a:ext cx="1643434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fr-FR" sz="1200" dirty="0" smtClean="0">
                <a:ln>
                  <a:noFill/>
                </a:ln>
                <a:solidFill>
                  <a:schemeClr val="bg1"/>
                </a:solidFill>
              </a:rPr>
              <a:t>TP</a:t>
            </a:r>
            <a:endParaRPr lang="fr-FR" sz="1200" dirty="0">
              <a:ln>
                <a:noFill/>
              </a:ln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883847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6" r:id="rId3"/>
    <p:sldLayoutId id="2147483651" r:id="rId4"/>
    <p:sldLayoutId id="2147483652" r:id="rId5"/>
    <p:sldLayoutId id="2147483653" r:id="rId6"/>
    <p:sldLayoutId id="2147483654" r:id="rId7"/>
    <p:sldLayoutId id="2147483655" r:id="rId8"/>
  </p:sldLayoutIdLst>
  <p:hf hdr="0"/>
  <p:txStyles>
    <p:titleStyle>
      <a:lvl1pPr algn="l" defTabSz="457200" rtl="0" eaLnBrk="1" latinLnBrk="0" hangingPunct="1">
        <a:spcBef>
          <a:spcPct val="0"/>
        </a:spcBef>
        <a:buNone/>
        <a:defRPr sz="2000" kern="1200">
          <a:solidFill>
            <a:srgbClr val="FFFFFF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hyperlink" Target="mailto:Remi.ronfard@inria.fr" TargetMode="External"/><Relationship Id="rId3" Type="http://schemas.openxmlformats.org/officeDocument/2006/relationships/hyperlink" Target="https://team.inria.fr/imagine/remi-ronfard/" TargetMode="Externa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2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5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6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7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8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9.png"/><Relationship Id="rId3" Type="http://schemas.openxmlformats.org/officeDocument/2006/relationships/image" Target="../media/image10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1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2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3.pn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4.png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hyperlink" Target="file://localhost/qthelp/::org.qt-project.qtcore.550:qtcore:qthread.html%2523run" TargetMode="External"/><Relationship Id="rId4" Type="http://schemas.openxmlformats.org/officeDocument/2006/relationships/hyperlink" Target="file://localhost/qthelp/::org.qt-project.qtcore.550:qtcore:qthread.html%2523exec" TargetMode="External"/><Relationship Id="rId5" Type="http://schemas.openxmlformats.org/officeDocument/2006/relationships/hyperlink" Target="file://localhost/qthelp/::org.qt-project.qtcore.550:qtcore:qobject.html%2523moveToThread" TargetMode="External"/><Relationship Id="rId1" Type="http://schemas.openxmlformats.org/officeDocument/2006/relationships/slideLayout" Target="../slideLayouts/slideLayout6.xml"/><Relationship Id="rId2" Type="http://schemas.openxmlformats.org/officeDocument/2006/relationships/hyperlink" Target="file://localhost/qthelp/::org.qt-project.qtcore.550:qtcore:qthread.html" TargetMode="Externa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hyperlink" Target="file://localhost/qthelp/::org.qt-project.qtnetwork.550:qtnetwork:qtcpserver.html%2523listen" TargetMode="External"/><Relationship Id="rId4" Type="http://schemas.openxmlformats.org/officeDocument/2006/relationships/hyperlink" Target="file://localhost/qthelp/::org.qt-project.qtnetwork.550:qtnetwork:qtcpserver.html%2523newConnection" TargetMode="External"/><Relationship Id="rId5" Type="http://schemas.openxmlformats.org/officeDocument/2006/relationships/hyperlink" Target="file://localhost/qthelp/::org.qt-project.qtnetwork.550:qtnetwork:qtcpserver.html%2523serverError" TargetMode="External"/><Relationship Id="rId6" Type="http://schemas.openxmlformats.org/officeDocument/2006/relationships/hyperlink" Target="file://localhost/qthelp/::org.qt-project.qtnetwork.550:qtnetwork:qtcpserver.html%2523errorString" TargetMode="External"/><Relationship Id="rId7" Type="http://schemas.openxmlformats.org/officeDocument/2006/relationships/hyperlink" Target="file://localhost/qthelp/::org.qt-project.qtnetwork.550:qtnetwork:qtcpserver.html%2523close" TargetMode="External"/><Relationship Id="rId1" Type="http://schemas.openxmlformats.org/officeDocument/2006/relationships/slideLayout" Target="../slideLayouts/slideLayout6.xml"/><Relationship Id="rId2" Type="http://schemas.openxmlformats.org/officeDocument/2006/relationships/hyperlink" Target="file://localhost/qthelp/::org.qt-project.qtnetwork.550:qtnetwork:qtcpserver.html" TargetMode="Externa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hyperlink" Target="file://localhost/qthelp/::org.qt-project.qtnetwork.550:qtnetwork:qtcpsocket.html" TargetMode="External"/><Relationship Id="rId4" Type="http://schemas.openxmlformats.org/officeDocument/2006/relationships/hyperlink" Target="file://localhost/qthelp/::org.qt-project.qtnetwork.550:qtnetwork:qudpsocket.html" TargetMode="External"/><Relationship Id="rId1" Type="http://schemas.openxmlformats.org/officeDocument/2006/relationships/slideLayout" Target="../slideLayouts/slideLayout6.xml"/><Relationship Id="rId2" Type="http://schemas.openxmlformats.org/officeDocument/2006/relationships/hyperlink" Target="file://localhost/qthelp/::org.qt-project.qtnetwork.550:qtnetwork:qabstractsocket.html" TargetMode="External"/></Relationships>
</file>

<file path=ppt/slides/_rels/slide39.xml.rels><?xml version="1.0" encoding="UTF-8" standalone="yes"?>
<Relationships xmlns="http://schemas.openxmlformats.org/package/2006/relationships"><Relationship Id="rId11" Type="http://schemas.openxmlformats.org/officeDocument/2006/relationships/hyperlink" Target="file://localhost/qthelp/::org.qt-project.qtnetwork.550:qtcore:qiodevice.html%2523readAll" TargetMode="External"/><Relationship Id="rId12" Type="http://schemas.openxmlformats.org/officeDocument/2006/relationships/hyperlink" Target="file://localhost/qthelp/::org.qt-project.qtnetwork.550:qtcore:qiodevice.html%2523getChar" TargetMode="External"/><Relationship Id="rId13" Type="http://schemas.openxmlformats.org/officeDocument/2006/relationships/hyperlink" Target="file://localhost/qthelp/::org.qt-project.qtnetwork.550:qtcore:qiodevice.html%2523putChar" TargetMode="External"/><Relationship Id="rId14" Type="http://schemas.openxmlformats.org/officeDocument/2006/relationships/hyperlink" Target="file://localhost/qthelp/::org.qt-project.qtnetwork.550:qtcore:qiodevice.html%2523ungetChar" TargetMode="External"/><Relationship Id="rId15" Type="http://schemas.openxmlformats.org/officeDocument/2006/relationships/hyperlink" Target="file://localhost/qthelp/::org.qt-project.qtnetwork.550:qtcore:qiodevice.html" TargetMode="External"/><Relationship Id="rId16" Type="http://schemas.openxmlformats.org/officeDocument/2006/relationships/hyperlink" Target="file://localhost/qthelp/::org.qt-project.qtnetwork.550:qtcore:qiodevice.html%2523bytesWritten" TargetMode="External"/><Relationship Id="rId17" Type="http://schemas.openxmlformats.org/officeDocument/2006/relationships/hyperlink" Target="file://localhost/qthelp/::org.qt-project.qtnetwork.550:qtnetwork:qabstractsocket.html%2523disconnectFromHost" TargetMode="External"/><Relationship Id="rId1" Type="http://schemas.openxmlformats.org/officeDocument/2006/relationships/slideLayout" Target="../slideLayouts/slideLayout6.xml"/><Relationship Id="rId2" Type="http://schemas.openxmlformats.org/officeDocument/2006/relationships/hyperlink" Target="file://localhost/qthelp/::org.qt-project.qtnetwork.550:qtnetwork:qabstractsocket.html%2523connectToHost" TargetMode="External"/><Relationship Id="rId3" Type="http://schemas.openxmlformats.org/officeDocument/2006/relationships/hyperlink" Target="file://localhost/qthelp/::org.qt-project.qtnetwork.550:qtnetwork:qabstractsocket.html" TargetMode="External"/><Relationship Id="rId4" Type="http://schemas.openxmlformats.org/officeDocument/2006/relationships/hyperlink" Target="file://localhost/qthelp/::org.qt-project.qtnetwork.550:qtnetwork:qabstractsocket.html%2523state" TargetMode="External"/><Relationship Id="rId5" Type="http://schemas.openxmlformats.org/officeDocument/2006/relationships/hyperlink" Target="file://localhost/qthelp/::org.qt-project.qtnetwork.550:qtnetwork:qabstractsocket.html%2523SocketState-enum" TargetMode="External"/><Relationship Id="rId6" Type="http://schemas.openxmlformats.org/officeDocument/2006/relationships/hyperlink" Target="file://localhost/qthelp/::org.qt-project.qtnetwork.550:qtnetwork:qabstractsocket.html%2523connected" TargetMode="External"/><Relationship Id="rId7" Type="http://schemas.openxmlformats.org/officeDocument/2006/relationships/hyperlink" Target="file://localhost/qthelp/::org.qt-project.qtnetwork.550:qtnetwork:qabstractsocket.html%2523error" TargetMode="External"/><Relationship Id="rId8" Type="http://schemas.openxmlformats.org/officeDocument/2006/relationships/hyperlink" Target="file://localhost/qthelp/::org.qt-project.qtnetwork.550:qtcore:qiodevice.html%2523read" TargetMode="External"/><Relationship Id="rId9" Type="http://schemas.openxmlformats.org/officeDocument/2006/relationships/hyperlink" Target="file://localhost/qthelp/::org.qt-project.qtnetwork.550:qtcore:qiodevice.html%2523write" TargetMode="External"/><Relationship Id="rId10" Type="http://schemas.openxmlformats.org/officeDocument/2006/relationships/hyperlink" Target="file://localhost/qthelp/::org.qt-project.qtnetwork.550:qtcore:qiodevice.html%2523readLine" TargetMode="Externa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15.png"/><Relationship Id="rId3" Type="http://schemas.openxmlformats.org/officeDocument/2006/relationships/image" Target="../media/image16.png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17.png"/><Relationship Id="rId3" Type="http://schemas.openxmlformats.org/officeDocument/2006/relationships/image" Target="../media/image18.png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19.png"/><Relationship Id="rId3" Type="http://schemas.openxmlformats.org/officeDocument/2006/relationships/image" Target="../media/image20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21.jpg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22.jpg"/><Relationship Id="rId3" Type="http://schemas.openxmlformats.org/officeDocument/2006/relationships/image" Target="../media/image23.jpg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24.jpg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1149685" y="1487900"/>
            <a:ext cx="7994315" cy="2032966"/>
          </a:xfrm>
        </p:spPr>
        <p:txBody>
          <a:bodyPr/>
          <a:lstStyle/>
          <a:p>
            <a:r>
              <a:rPr lang="fr-FR" sz="4000" dirty="0" smtClean="0">
                <a:solidFill>
                  <a:schemeClr val="tx1"/>
                </a:solidFill>
              </a:rPr>
              <a:t>GMIN 317 – Moteur de Jeux</a:t>
            </a:r>
            <a:br>
              <a:rPr lang="fr-FR" sz="4000" dirty="0" smtClean="0">
                <a:solidFill>
                  <a:schemeClr val="tx1"/>
                </a:solidFill>
              </a:rPr>
            </a:br>
            <a:r>
              <a:rPr lang="fr-FR" sz="3200" i="1" dirty="0" smtClean="0">
                <a:solidFill>
                  <a:schemeClr val="tx1"/>
                </a:solidFill>
              </a:rPr>
              <a:t>Game </a:t>
            </a:r>
            <a:r>
              <a:rPr lang="fr-FR" sz="3200" i="1" dirty="0" err="1" smtClean="0">
                <a:solidFill>
                  <a:schemeClr val="tx1"/>
                </a:solidFill>
              </a:rPr>
              <a:t>Engine</a:t>
            </a:r>
            <a:r>
              <a:rPr lang="fr-FR" sz="3200" i="1" dirty="0" smtClean="0">
                <a:solidFill>
                  <a:schemeClr val="tx1"/>
                </a:solidFill>
              </a:rPr>
              <a:t> 2 – Optimisations</a:t>
            </a:r>
            <a:br>
              <a:rPr lang="fr-FR" sz="3200" i="1" dirty="0" smtClean="0">
                <a:solidFill>
                  <a:schemeClr val="tx1"/>
                </a:solidFill>
              </a:rPr>
            </a:br>
            <a:r>
              <a:rPr lang="fr-FR" sz="2800" dirty="0" smtClean="0">
                <a:solidFill>
                  <a:srgbClr val="7F7F7F"/>
                </a:solidFill>
              </a:rPr>
              <a:t>Université Montpellier 2</a:t>
            </a:r>
            <a:endParaRPr lang="fr-FR" sz="3200" dirty="0">
              <a:solidFill>
                <a:srgbClr val="7F7F7F"/>
              </a:solidFill>
            </a:endParaRPr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1371600" y="3863214"/>
            <a:ext cx="6400800" cy="599032"/>
          </a:xfrm>
        </p:spPr>
        <p:txBody>
          <a:bodyPr/>
          <a:lstStyle/>
          <a:p>
            <a:r>
              <a:rPr lang="fr-FR" dirty="0">
                <a:solidFill>
                  <a:schemeClr val="tx1"/>
                </a:solidFill>
              </a:rPr>
              <a:t>Rémi Ronfard</a:t>
            </a:r>
          </a:p>
        </p:txBody>
      </p:sp>
      <p:sp>
        <p:nvSpPr>
          <p:cNvPr id="7" name="Sous-titre 2"/>
          <p:cNvSpPr txBox="1">
            <a:spLocks/>
          </p:cNvSpPr>
          <p:nvPr/>
        </p:nvSpPr>
        <p:spPr>
          <a:xfrm>
            <a:off x="3435344" y="4496173"/>
            <a:ext cx="4337055" cy="1146385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20000"/>
          </a:bodyPr>
          <a:lstStyle>
            <a:lvl1pPr marL="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fr-FR" sz="1800" dirty="0">
                <a:hlinkClick r:id="rId2"/>
              </a:rPr>
              <a:t>remi.ronfard@inria.fr</a:t>
            </a:r>
            <a:endParaRPr lang="fr-FR" sz="1800" dirty="0"/>
          </a:p>
          <a:p>
            <a:pPr algn="l"/>
            <a:r>
              <a:rPr lang="pl-PL" sz="1800" dirty="0">
                <a:hlinkClick r:id="rId3"/>
              </a:rPr>
              <a:t>https://team.inria.fr/imagine/remi-ronfard/</a:t>
            </a:r>
            <a:endParaRPr lang="pl-PL" sz="1800" dirty="0"/>
          </a:p>
          <a:p>
            <a:pPr algn="l"/>
            <a:endParaRPr lang="pl-PL" sz="1800" dirty="0">
              <a:solidFill>
                <a:srgbClr val="000000"/>
              </a:solidFill>
            </a:endParaRPr>
          </a:p>
          <a:p>
            <a:pPr algn="l"/>
            <a:r>
              <a:rPr lang="pl-PL" sz="1800" dirty="0" smtClean="0">
                <a:solidFill>
                  <a:srgbClr val="000000"/>
                </a:solidFill>
              </a:rPr>
              <a:t>9 </a:t>
            </a:r>
            <a:r>
              <a:rPr lang="pl-PL" sz="1800" dirty="0" err="1" smtClean="0">
                <a:solidFill>
                  <a:srgbClr val="000000"/>
                </a:solidFill>
              </a:rPr>
              <a:t>octobre</a:t>
            </a:r>
            <a:r>
              <a:rPr lang="pl-PL" sz="1800" dirty="0" smtClean="0">
                <a:solidFill>
                  <a:srgbClr val="000000"/>
                </a:solidFill>
              </a:rPr>
              <a:t> 2015</a:t>
            </a:r>
            <a:endParaRPr lang="fr-FR" sz="1800" dirty="0">
              <a:solidFill>
                <a:srgbClr val="000000"/>
              </a:solidFill>
            </a:endParaRPr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fr-FR" dirty="0" smtClean="0"/>
              <a:t>Rémi Ronfard - GMIN317 – Game </a:t>
            </a:r>
            <a:r>
              <a:rPr lang="fr-FR" dirty="0" err="1" smtClean="0"/>
              <a:t>Engine</a:t>
            </a:r>
            <a:r>
              <a:rPr lang="fr-FR" dirty="0" smtClean="0"/>
              <a:t> 2  </a:t>
            </a:r>
            <a:endParaRPr lang="fr-FR" b="1" dirty="0"/>
          </a:p>
        </p:txBody>
      </p:sp>
    </p:spTree>
    <p:extLst>
      <p:ext uri="{BB962C8B-B14F-4D97-AF65-F5344CB8AC3E}">
        <p14:creationId xmlns:p14="http://schemas.microsoft.com/office/powerpoint/2010/main" val="35204149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6971"/>
    </mc:Choice>
    <mc:Fallback xmlns="">
      <p:transition xmlns:p14="http://schemas.microsoft.com/office/powerpoint/2010/main" spd="slow" advTm="46971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marL="0" indent="0" algn="ctr">
              <a:buNone/>
            </a:pPr>
            <a:r>
              <a:rPr lang="fr-FR" dirty="0" smtClean="0"/>
              <a:t>Calcul</a:t>
            </a: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A6C87E8C-A1B1-CC4A-8C89-9A370644B80A}" type="slidenum">
              <a:rPr lang="fr-FR" smtClean="0"/>
              <a:pPr/>
              <a:t>10</a:t>
            </a:fld>
            <a:endParaRPr lang="fr-FR" dirty="0"/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2ED88F81-E892-434E-B5F5-D85D36598338}" type="datetime1">
              <a:rPr lang="fr-FR" smtClean="0"/>
              <a:t>28/09/17</a:t>
            </a:fld>
            <a:endParaRPr lang="fr-FR" dirty="0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fr-FR" dirty="0" smtClean="0"/>
              <a:t>Rémi Ronfard - GMIN317 – Game </a:t>
            </a:r>
            <a:r>
              <a:rPr lang="fr-FR" dirty="0" err="1" smtClean="0"/>
              <a:t>Engine</a:t>
            </a:r>
            <a:r>
              <a:rPr lang="fr-FR" dirty="0" smtClean="0"/>
              <a:t> 2  </a:t>
            </a:r>
            <a:endParaRPr lang="fr-FR" b="1" dirty="0"/>
          </a:p>
        </p:txBody>
      </p:sp>
    </p:spTree>
    <p:extLst>
      <p:ext uri="{BB962C8B-B14F-4D97-AF65-F5344CB8AC3E}">
        <p14:creationId xmlns:p14="http://schemas.microsoft.com/office/powerpoint/2010/main" val="279446705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457200" y="1096413"/>
            <a:ext cx="8229600" cy="2457216"/>
          </a:xfrm>
        </p:spPr>
        <p:txBody>
          <a:bodyPr>
            <a:normAutofit fontScale="70000" lnSpcReduction="20000"/>
          </a:bodyPr>
          <a:lstStyle/>
          <a:p>
            <a:r>
              <a:rPr lang="fr-FR" dirty="0" smtClean="0"/>
              <a:t>Avant les machines étaient single-</a:t>
            </a:r>
            <a:r>
              <a:rPr lang="fr-FR" dirty="0" err="1" smtClean="0"/>
              <a:t>core</a:t>
            </a:r>
            <a:r>
              <a:rPr lang="fr-FR" dirty="0" smtClean="0"/>
              <a:t>.</a:t>
            </a:r>
          </a:p>
          <a:p>
            <a:r>
              <a:rPr lang="fr-FR" dirty="0" smtClean="0"/>
              <a:t>Maintenant, les machines sont multi-</a:t>
            </a:r>
            <a:r>
              <a:rPr lang="fr-FR" dirty="0" err="1" smtClean="0"/>
              <a:t>core</a:t>
            </a:r>
            <a:r>
              <a:rPr lang="fr-FR" dirty="0" smtClean="0"/>
              <a:t>.</a:t>
            </a:r>
          </a:p>
          <a:p>
            <a:r>
              <a:rPr lang="fr-FR" dirty="0" smtClean="0"/>
              <a:t>Demain, elles seront </a:t>
            </a:r>
            <a:r>
              <a:rPr lang="fr-FR" dirty="0" err="1" smtClean="0"/>
              <a:t>many-core</a:t>
            </a:r>
            <a:r>
              <a:rPr lang="fr-FR" dirty="0" smtClean="0"/>
              <a:t>.</a:t>
            </a:r>
          </a:p>
          <a:p>
            <a:endParaRPr lang="fr-FR" dirty="0"/>
          </a:p>
          <a:p>
            <a:r>
              <a:rPr lang="fr-FR" dirty="0" smtClean="0"/>
              <a:t>Loi de Moore:</a:t>
            </a:r>
          </a:p>
          <a:p>
            <a:pPr marL="0" indent="0">
              <a:buNone/>
            </a:pPr>
            <a:r>
              <a:rPr lang="en-US" dirty="0" smtClean="0"/>
              <a:t>“Number </a:t>
            </a:r>
            <a:r>
              <a:rPr lang="en-US" dirty="0"/>
              <a:t>of transistors on integrated circuits doubles approximately every two years</a:t>
            </a:r>
            <a:r>
              <a:rPr lang="en-US" dirty="0" smtClean="0"/>
              <a:t>.“</a:t>
            </a:r>
          </a:p>
          <a:p>
            <a:pPr marL="0" indent="0">
              <a:buNone/>
            </a:pPr>
            <a:endParaRPr lang="en-US" dirty="0"/>
          </a:p>
          <a:p>
            <a:endParaRPr lang="fr-FR" dirty="0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3"/>
          </p:nvPr>
        </p:nvSpPr>
        <p:spPr>
          <a:xfrm>
            <a:off x="-10762" y="6535835"/>
            <a:ext cx="6030562" cy="347070"/>
          </a:xfrm>
        </p:spPr>
        <p:txBody>
          <a:bodyPr/>
          <a:lstStyle/>
          <a:p>
            <a:r>
              <a:rPr lang="fr-FR" dirty="0" smtClean="0"/>
              <a:t>Rémi Ronfard - GMIN317 – Game </a:t>
            </a:r>
            <a:r>
              <a:rPr lang="fr-FR" dirty="0" err="1" smtClean="0"/>
              <a:t>Engine</a:t>
            </a:r>
            <a:r>
              <a:rPr lang="fr-FR" dirty="0" smtClean="0"/>
              <a:t> 2  </a:t>
            </a:r>
            <a:endParaRPr lang="fr-FR" b="1" dirty="0"/>
          </a:p>
        </p:txBody>
      </p:sp>
      <p:pic>
        <p:nvPicPr>
          <p:cNvPr id="7" name="Imag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10882" y="3918460"/>
            <a:ext cx="1587654" cy="1653806"/>
          </a:xfrm>
          <a:prstGeom prst="rect">
            <a:avLst/>
          </a:prstGeom>
        </p:spPr>
      </p:pic>
      <p:pic>
        <p:nvPicPr>
          <p:cNvPr id="8" name="Imag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" y="3810156"/>
            <a:ext cx="2117230" cy="1638332"/>
          </a:xfrm>
          <a:prstGeom prst="rect">
            <a:avLst/>
          </a:prstGeom>
        </p:spPr>
      </p:pic>
      <p:pic>
        <p:nvPicPr>
          <p:cNvPr id="9" name="Imag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85815" y="3918460"/>
            <a:ext cx="2476257" cy="1857193"/>
          </a:xfrm>
          <a:prstGeom prst="rect">
            <a:avLst/>
          </a:prstGeom>
        </p:spPr>
      </p:pic>
      <p:sp>
        <p:nvSpPr>
          <p:cNvPr id="10" name="Espace réservé de la date 9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4ED706FC-BC28-E740-B2B0-3080EBB9ECFB}" type="datetime1">
              <a:rPr lang="fr-FR" smtClean="0"/>
              <a:t>28/09/17</a:t>
            </a:fld>
            <a:endParaRPr lang="fr-FR" dirty="0"/>
          </a:p>
        </p:txBody>
      </p:sp>
      <p:sp>
        <p:nvSpPr>
          <p:cNvPr id="11" name="Espace réservé du numéro de diapositive 10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A6C87E8C-A1B1-CC4A-8C89-9A370644B80A}" type="slidenum">
              <a:rPr lang="fr-FR" smtClean="0"/>
              <a:pPr/>
              <a:t>11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63938916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457200" y="1096413"/>
            <a:ext cx="8229600" cy="2858252"/>
          </a:xfrm>
        </p:spPr>
        <p:txBody>
          <a:bodyPr/>
          <a:lstStyle/>
          <a:p>
            <a:pPr marL="0" indent="0">
              <a:buNone/>
            </a:pPr>
            <a:r>
              <a:rPr lang="fr-FR" dirty="0"/>
              <a:t>John </a:t>
            </a:r>
            <a:r>
              <a:rPr lang="fr-FR" dirty="0" err="1" smtClean="0"/>
              <a:t>Carmack</a:t>
            </a:r>
            <a:r>
              <a:rPr lang="fr-FR" dirty="0" smtClean="0"/>
              <a:t> (</a:t>
            </a:r>
            <a:r>
              <a:rPr lang="fr-FR" dirty="0" err="1" smtClean="0"/>
              <a:t>Doom</a:t>
            </a:r>
            <a:r>
              <a:rPr lang="fr-FR" dirty="0" smtClean="0"/>
              <a:t>, </a:t>
            </a:r>
            <a:r>
              <a:rPr lang="fr-FR" dirty="0" err="1" smtClean="0"/>
              <a:t>Quake</a:t>
            </a:r>
            <a:r>
              <a:rPr lang="fr-FR" dirty="0" smtClean="0"/>
              <a:t>, Oculus) : </a:t>
            </a:r>
            <a:r>
              <a:rPr lang="fr-FR" dirty="0" err="1" smtClean="0"/>
              <a:t>fast</a:t>
            </a:r>
            <a:r>
              <a:rPr lang="fr-FR" dirty="0" smtClean="0"/>
              <a:t> inverse square </a:t>
            </a:r>
            <a:r>
              <a:rPr lang="fr-FR" dirty="0" err="1" smtClean="0"/>
              <a:t>root</a:t>
            </a:r>
            <a:r>
              <a:rPr lang="fr-FR" dirty="0" smtClean="0"/>
              <a:t> </a:t>
            </a:r>
            <a:r>
              <a:rPr lang="fr-FR" dirty="0" err="1" smtClean="0"/>
              <a:t>using</a:t>
            </a:r>
            <a:r>
              <a:rPr lang="fr-FR" dirty="0" smtClean="0"/>
              <a:t> </a:t>
            </a:r>
            <a:r>
              <a:rPr lang="en-US" dirty="0"/>
              <a:t>one iteration of Newton's method</a:t>
            </a:r>
            <a:endParaRPr lang="fr-FR" dirty="0" smtClean="0"/>
          </a:p>
          <a:p>
            <a:pPr marL="0" indent="0">
              <a:buNone/>
            </a:pPr>
            <a:endParaRPr lang="fr-FR" dirty="0"/>
          </a:p>
        </p:txBody>
      </p:sp>
      <p:pic>
        <p:nvPicPr>
          <p:cNvPr id="4" name="Image 3" descr="Capture d’écran 2014-09-19 à 13.08.21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1616" y="2635175"/>
            <a:ext cx="8531622" cy="3887360"/>
          </a:xfrm>
          <a:prstGeom prst="rect">
            <a:avLst/>
          </a:prstGeom>
        </p:spPr>
      </p:pic>
      <p:sp>
        <p:nvSpPr>
          <p:cNvPr id="5" name="Espace réservé de la date 4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50492920-3424-8141-9B56-ED669981932E}" type="datetime1">
              <a:rPr lang="fr-FR" smtClean="0"/>
              <a:t>28/09/17</a:t>
            </a:fld>
            <a:endParaRPr lang="fr-FR" dirty="0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A6C87E8C-A1B1-CC4A-8C89-9A370644B80A}" type="slidenum">
              <a:rPr lang="fr-FR" smtClean="0"/>
              <a:pPr/>
              <a:t>12</a:t>
            </a:fld>
            <a:endParaRPr lang="fr-FR" dirty="0"/>
          </a:p>
        </p:txBody>
      </p:sp>
      <p:sp>
        <p:nvSpPr>
          <p:cNvPr id="7" name="Espace réservé du pied de page 6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fr-FR" dirty="0" smtClean="0"/>
              <a:t>Rémi Ronfard - GMIN317 – Game </a:t>
            </a:r>
            <a:r>
              <a:rPr lang="fr-FR" dirty="0" err="1" smtClean="0"/>
              <a:t>Engine</a:t>
            </a:r>
            <a:r>
              <a:rPr lang="fr-FR" dirty="0" smtClean="0"/>
              <a:t> 2  </a:t>
            </a:r>
            <a:endParaRPr lang="fr-FR" b="1" dirty="0"/>
          </a:p>
        </p:txBody>
      </p:sp>
    </p:spTree>
    <p:extLst>
      <p:ext uri="{BB962C8B-B14F-4D97-AF65-F5344CB8AC3E}">
        <p14:creationId xmlns:p14="http://schemas.microsoft.com/office/powerpoint/2010/main" val="97131464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457200" y="1096412"/>
            <a:ext cx="8229600" cy="5052811"/>
          </a:xfrm>
        </p:spPr>
        <p:txBody>
          <a:bodyPr>
            <a:normAutofit/>
          </a:bodyPr>
          <a:lstStyle/>
          <a:p>
            <a:r>
              <a:rPr lang="fr-FR" dirty="0" smtClean="0"/>
              <a:t>Méthode de Newton</a:t>
            </a:r>
          </a:p>
          <a:p>
            <a:r>
              <a:rPr lang="fr-FR" dirty="0" smtClean="0"/>
              <a:t>Si on </a:t>
            </a:r>
            <a:r>
              <a:rPr lang="fr-FR" dirty="0" err="1" smtClean="0"/>
              <a:t>conna</a:t>
            </a:r>
            <a:r>
              <a:rPr lang="ro-RO" dirty="0" smtClean="0"/>
              <a:t>î</a:t>
            </a:r>
            <a:r>
              <a:rPr lang="fr-FR" dirty="0" err="1" smtClean="0"/>
              <a:t>t</a:t>
            </a:r>
            <a:r>
              <a:rPr lang="fr-FR" dirty="0" smtClean="0"/>
              <a:t> une </a:t>
            </a:r>
            <a:r>
              <a:rPr lang="fr-FR" dirty="0"/>
              <a:t>approximation </a:t>
            </a:r>
            <a:r>
              <a:rPr lang="fr-FR" dirty="0" err="1"/>
              <a:t>x</a:t>
            </a:r>
            <a:r>
              <a:rPr lang="fr-FR" baseline="-25000" dirty="0" err="1"/>
              <a:t>n</a:t>
            </a:r>
            <a:r>
              <a:rPr lang="fr-FR" dirty="0" smtClean="0"/>
              <a:t> de la solution de l ’équation f(x) = 0</a:t>
            </a:r>
          </a:p>
          <a:p>
            <a:r>
              <a:rPr lang="fr-FR" dirty="0" smtClean="0"/>
              <a:t>On calcule la tangente à la courbe f(x) </a:t>
            </a:r>
            <a:r>
              <a:rPr lang="fr-FR" dirty="0"/>
              <a:t>en </a:t>
            </a:r>
            <a:r>
              <a:rPr lang="fr-FR" dirty="0" err="1" smtClean="0"/>
              <a:t>x</a:t>
            </a:r>
            <a:r>
              <a:rPr lang="fr-FR" baseline="-25000" dirty="0" err="1" smtClean="0"/>
              <a:t>n</a:t>
            </a:r>
            <a:r>
              <a:rPr lang="fr-FR" baseline="-25000" dirty="0" smtClean="0"/>
              <a:t> </a:t>
            </a:r>
            <a:r>
              <a:rPr lang="fr-FR" dirty="0" smtClean="0"/>
              <a:t>et on calcule son intersection avec l’axe </a:t>
            </a:r>
            <a:r>
              <a:rPr lang="fr-FR" dirty="0" err="1" smtClean="0"/>
              <a:t>Ox</a:t>
            </a:r>
            <a:endParaRPr lang="fr-FR" dirty="0" smtClean="0"/>
          </a:p>
          <a:p>
            <a:r>
              <a:rPr lang="fr-FR" dirty="0" smtClean="0"/>
              <a:t>y </a:t>
            </a:r>
            <a:r>
              <a:rPr lang="fr-FR" dirty="0"/>
              <a:t>= f'(</a:t>
            </a:r>
            <a:r>
              <a:rPr lang="fr-FR" dirty="0" err="1"/>
              <a:t>x</a:t>
            </a:r>
            <a:r>
              <a:rPr lang="fr-FR" baseline="-25000" dirty="0" err="1"/>
              <a:t>n</a:t>
            </a:r>
            <a:r>
              <a:rPr lang="fr-FR" dirty="0"/>
              <a:t>) (x-</a:t>
            </a:r>
            <a:r>
              <a:rPr lang="fr-FR" dirty="0" err="1"/>
              <a:t>x</a:t>
            </a:r>
            <a:r>
              <a:rPr lang="fr-FR" baseline="-25000" dirty="0" err="1"/>
              <a:t>n</a:t>
            </a:r>
            <a:r>
              <a:rPr lang="fr-FR" dirty="0"/>
              <a:t>) + f(</a:t>
            </a:r>
            <a:r>
              <a:rPr lang="fr-FR" dirty="0" err="1"/>
              <a:t>x</a:t>
            </a:r>
            <a:r>
              <a:rPr lang="fr-FR" baseline="-25000" dirty="0" err="1"/>
              <a:t>n</a:t>
            </a:r>
            <a:r>
              <a:rPr lang="fr-FR" dirty="0" smtClean="0"/>
              <a:t>) = 0</a:t>
            </a:r>
          </a:p>
          <a:p>
            <a:r>
              <a:rPr lang="fr-FR" dirty="0" smtClean="0"/>
              <a:t>Cela nous donne une meilleure approximation</a:t>
            </a:r>
          </a:p>
          <a:p>
            <a:r>
              <a:rPr lang="fr-FR" dirty="0" smtClean="0"/>
              <a:t>x</a:t>
            </a:r>
            <a:r>
              <a:rPr lang="fr-FR" baseline="-25000" dirty="0" smtClean="0"/>
              <a:t>n+1</a:t>
            </a:r>
            <a:r>
              <a:rPr lang="fr-FR" dirty="0" smtClean="0"/>
              <a:t> = </a:t>
            </a:r>
            <a:r>
              <a:rPr lang="fr-FR" dirty="0" err="1" smtClean="0"/>
              <a:t>x</a:t>
            </a:r>
            <a:r>
              <a:rPr lang="fr-FR" baseline="-25000" dirty="0" err="1" smtClean="0"/>
              <a:t>n</a:t>
            </a:r>
            <a:r>
              <a:rPr lang="fr-FR" dirty="0" smtClean="0"/>
              <a:t> - f(</a:t>
            </a:r>
            <a:r>
              <a:rPr lang="fr-FR" dirty="0" err="1" smtClean="0"/>
              <a:t>x</a:t>
            </a:r>
            <a:r>
              <a:rPr lang="fr-FR" baseline="-25000" dirty="0" err="1" smtClean="0"/>
              <a:t>n</a:t>
            </a:r>
            <a:r>
              <a:rPr lang="fr-FR" dirty="0" smtClean="0"/>
              <a:t>)/f’(</a:t>
            </a:r>
            <a:r>
              <a:rPr lang="fr-FR" dirty="0" err="1" smtClean="0"/>
              <a:t>x</a:t>
            </a:r>
            <a:r>
              <a:rPr lang="fr-FR" baseline="-25000" dirty="0" err="1" smtClean="0"/>
              <a:t>n</a:t>
            </a:r>
            <a:r>
              <a:rPr lang="fr-FR" dirty="0" smtClean="0"/>
              <a:t>)</a:t>
            </a:r>
            <a:endParaRPr lang="fr-FR" dirty="0"/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A6C87E8C-A1B1-CC4A-8C89-9A370644B80A}" type="slidenum">
              <a:rPr lang="fr-FR" smtClean="0"/>
              <a:pPr/>
              <a:t>13</a:t>
            </a:fld>
            <a:endParaRPr lang="fr-FR" dirty="0"/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2ED88F81-E892-434E-B5F5-D85D36598338}" type="datetime1">
              <a:rPr lang="fr-FR" smtClean="0"/>
              <a:t>28/09/17</a:t>
            </a:fld>
            <a:endParaRPr lang="fr-FR" dirty="0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fr-FR" smtClean="0"/>
              <a:t>Rémi Ronfard –remi.ronfard@inria.fr – GMIN317 – </a:t>
            </a:r>
            <a:r>
              <a:rPr lang="fr-FR" b="1" smtClean="0"/>
              <a:t>GAME ENGINE 2</a:t>
            </a:r>
            <a:endParaRPr lang="fr-FR" b="1" dirty="0"/>
          </a:p>
        </p:txBody>
      </p:sp>
    </p:spTree>
    <p:extLst>
      <p:ext uri="{BB962C8B-B14F-4D97-AF65-F5344CB8AC3E}">
        <p14:creationId xmlns:p14="http://schemas.microsoft.com/office/powerpoint/2010/main" val="273314298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pPr algn="just"/>
            <a:r>
              <a:rPr lang="fr-FR" dirty="0" smtClean="0"/>
              <a:t>Une nécessité d’utiliser toutes les capacités de calcul</a:t>
            </a:r>
          </a:p>
          <a:p>
            <a:pPr lvl="1" algn="just"/>
            <a:r>
              <a:rPr lang="fr-FR" dirty="0" smtClean="0"/>
              <a:t>CPU:</a:t>
            </a:r>
          </a:p>
          <a:p>
            <a:pPr lvl="2" algn="just"/>
            <a:r>
              <a:rPr lang="fr-FR" dirty="0" smtClean="0"/>
              <a:t>Multi-</a:t>
            </a:r>
            <a:r>
              <a:rPr lang="fr-FR" dirty="0" err="1" smtClean="0"/>
              <a:t>core</a:t>
            </a:r>
            <a:r>
              <a:rPr lang="fr-FR" dirty="0" smtClean="0"/>
              <a:t> </a:t>
            </a:r>
          </a:p>
          <a:p>
            <a:pPr lvl="3" algn="just"/>
            <a:r>
              <a:rPr lang="fr-FR" dirty="0" err="1" smtClean="0"/>
              <a:t>Hyperthreading</a:t>
            </a:r>
            <a:r>
              <a:rPr lang="fr-FR" dirty="0" smtClean="0"/>
              <a:t> (gain entre 15 et 30%)</a:t>
            </a:r>
          </a:p>
          <a:p>
            <a:pPr lvl="2" algn="just"/>
            <a:r>
              <a:rPr lang="fr-FR" dirty="0" smtClean="0"/>
              <a:t>SIMD Vecteurs</a:t>
            </a:r>
          </a:p>
          <a:p>
            <a:pPr lvl="1" algn="just"/>
            <a:r>
              <a:rPr lang="fr-FR" dirty="0" smtClean="0"/>
              <a:t>GPU</a:t>
            </a:r>
          </a:p>
          <a:p>
            <a:pPr lvl="1" algn="just"/>
            <a:r>
              <a:rPr lang="fr-FR" dirty="0" smtClean="0"/>
              <a:t>CPU </a:t>
            </a:r>
            <a:r>
              <a:rPr lang="fr-FR" dirty="0" err="1" smtClean="0"/>
              <a:t>many</a:t>
            </a:r>
            <a:r>
              <a:rPr lang="fr-FR" dirty="0" err="1"/>
              <a:t>-</a:t>
            </a:r>
            <a:r>
              <a:rPr lang="fr-FR" dirty="0" err="1" smtClean="0"/>
              <a:t>core</a:t>
            </a:r>
            <a:endParaRPr lang="fr-FR" dirty="0"/>
          </a:p>
          <a:p>
            <a:pPr algn="just"/>
            <a:r>
              <a:rPr lang="fr-FR" dirty="0" smtClean="0"/>
              <a:t>Mais une programmation complexe à mettre en œuvre.</a:t>
            </a:r>
            <a:endParaRPr lang="fr-FR" dirty="0"/>
          </a:p>
          <a:p>
            <a:pPr algn="just"/>
            <a:r>
              <a:rPr lang="fr-FR" dirty="0" smtClean="0"/>
              <a:t>Différents langage, routines pour accélérer les calculs</a:t>
            </a:r>
          </a:p>
          <a:p>
            <a:pPr algn="just"/>
            <a:r>
              <a:rPr lang="fr-FR" dirty="0" smtClean="0"/>
              <a:t>Une uniformisation avec </a:t>
            </a:r>
            <a:r>
              <a:rPr lang="fr-FR" dirty="0" err="1" smtClean="0"/>
              <a:t>OpenCL</a:t>
            </a:r>
            <a:endParaRPr lang="fr-FR" dirty="0" smtClean="0"/>
          </a:p>
          <a:p>
            <a:pPr lvl="1" algn="just"/>
            <a:r>
              <a:rPr lang="fr-FR" dirty="0" smtClean="0"/>
              <a:t>API de calcul Open Source</a:t>
            </a:r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3"/>
          </p:nvPr>
        </p:nvSpPr>
        <p:spPr>
          <a:xfrm>
            <a:off x="-10762" y="6535835"/>
            <a:ext cx="6030562" cy="347070"/>
          </a:xfrm>
        </p:spPr>
        <p:txBody>
          <a:bodyPr/>
          <a:lstStyle/>
          <a:p>
            <a:r>
              <a:rPr lang="fr-FR" dirty="0" smtClean="0"/>
              <a:t>Rémi Ronfard - GMIN317 – Game </a:t>
            </a:r>
            <a:r>
              <a:rPr lang="fr-FR" dirty="0" err="1" smtClean="0"/>
              <a:t>Engine</a:t>
            </a:r>
            <a:r>
              <a:rPr lang="fr-FR" dirty="0" smtClean="0"/>
              <a:t> 2  </a:t>
            </a:r>
            <a:endParaRPr lang="fr-FR" b="1" dirty="0"/>
          </a:p>
        </p:txBody>
      </p:sp>
      <p:sp>
        <p:nvSpPr>
          <p:cNvPr id="7" name="Espace réservé de la date 6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7045815A-7409-B94D-87F1-BC86079FD48C}" type="datetime1">
              <a:rPr lang="fr-FR" smtClean="0"/>
              <a:t>28/09/17</a:t>
            </a:fld>
            <a:endParaRPr lang="fr-FR" dirty="0"/>
          </a:p>
        </p:txBody>
      </p:sp>
      <p:sp>
        <p:nvSpPr>
          <p:cNvPr id="8" name="Espace réservé du numéro de diapositive 7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A6C87E8C-A1B1-CC4A-8C89-9A370644B80A}" type="slidenum">
              <a:rPr lang="fr-FR" smtClean="0"/>
              <a:pPr/>
              <a:t>14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404419796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3572" y="2298766"/>
            <a:ext cx="6554865" cy="4083180"/>
          </a:xfrm>
          <a:prstGeom prst="rect">
            <a:avLst/>
          </a:prstGeom>
        </p:spPr>
      </p:pic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457200" y="1096413"/>
            <a:ext cx="8229600" cy="2791942"/>
          </a:xfrm>
        </p:spPr>
        <p:txBody>
          <a:bodyPr/>
          <a:lstStyle/>
          <a:p>
            <a:r>
              <a:rPr lang="fr-FR" dirty="0" smtClean="0"/>
              <a:t>Programmation séquentielle ou parallèle ?</a:t>
            </a:r>
          </a:p>
          <a:p>
            <a:r>
              <a:rPr lang="fr-FR" dirty="0" smtClean="0"/>
              <a:t>Loi de </a:t>
            </a:r>
            <a:r>
              <a:rPr lang="fr-FR" dirty="0" err="1" smtClean="0"/>
              <a:t>Amdahl</a:t>
            </a:r>
            <a:r>
              <a:rPr lang="fr-FR" dirty="0" smtClean="0"/>
              <a:t>: S + P = 1, SU = 1/(S+P/N)</a:t>
            </a: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A6C87E8C-A1B1-CC4A-8C89-9A370644B80A}" type="slidenum">
              <a:rPr lang="fr-FR" smtClean="0"/>
              <a:pPr/>
              <a:t>15</a:t>
            </a:fld>
            <a:endParaRPr lang="fr-FR" dirty="0"/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2ED88F81-E892-434E-B5F5-D85D36598338}" type="datetime1">
              <a:rPr lang="fr-FR" smtClean="0"/>
              <a:t>28/09/17</a:t>
            </a:fld>
            <a:endParaRPr lang="fr-FR" dirty="0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fr-FR" smtClean="0"/>
              <a:t>Rémi Ronfard –remi.ronfard@inria.fr – GMIN317 – </a:t>
            </a:r>
            <a:r>
              <a:rPr lang="fr-FR" b="1" smtClean="0"/>
              <a:t>GAME ENGINE 2</a:t>
            </a:r>
            <a:endParaRPr lang="fr-FR" b="1" dirty="0"/>
          </a:p>
        </p:txBody>
      </p:sp>
    </p:spTree>
    <p:extLst>
      <p:ext uri="{BB962C8B-B14F-4D97-AF65-F5344CB8AC3E}">
        <p14:creationId xmlns:p14="http://schemas.microsoft.com/office/powerpoint/2010/main" val="1715735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fr-FR" dirty="0" smtClean="0"/>
              <a:t>Vecteur SIMD:</a:t>
            </a:r>
          </a:p>
          <a:p>
            <a:pPr lvl="1"/>
            <a:r>
              <a:rPr lang="fr-FR" dirty="0" smtClean="0"/>
              <a:t>Single Instruction Multiple Data</a:t>
            </a:r>
          </a:p>
          <a:p>
            <a:pPr lvl="1"/>
            <a:endParaRPr lang="fr-FR" dirty="0"/>
          </a:p>
          <a:p>
            <a:pPr lvl="1"/>
            <a:r>
              <a:rPr lang="fr-FR" dirty="0" smtClean="0"/>
              <a:t>Différents types</a:t>
            </a:r>
          </a:p>
          <a:p>
            <a:pPr lvl="2"/>
            <a:r>
              <a:rPr lang="fr-FR" dirty="0" smtClean="0"/>
              <a:t>SSE -&gt; 4*32 bits</a:t>
            </a:r>
          </a:p>
          <a:p>
            <a:pPr lvl="2"/>
            <a:r>
              <a:rPr lang="fr-FR" dirty="0" smtClean="0"/>
              <a:t>AVX -&gt; 8*32 bits</a:t>
            </a:r>
          </a:p>
          <a:p>
            <a:pPr lvl="2"/>
            <a:r>
              <a:rPr lang="fr-FR" dirty="0" smtClean="0"/>
              <a:t>AVX2 -&gt;16*32 bits</a:t>
            </a:r>
          </a:p>
          <a:p>
            <a:pPr lvl="2"/>
            <a:endParaRPr lang="fr-FR" dirty="0"/>
          </a:p>
          <a:p>
            <a:r>
              <a:rPr lang="fr-FR" dirty="0" smtClean="0"/>
              <a:t>Comment l’intégrer</a:t>
            </a:r>
          </a:p>
          <a:p>
            <a:pPr lvl="1"/>
            <a:r>
              <a:rPr lang="fr-FR" dirty="0" smtClean="0"/>
              <a:t>A la main</a:t>
            </a:r>
          </a:p>
          <a:p>
            <a:pPr lvl="1"/>
            <a:r>
              <a:rPr lang="fr-FR" dirty="0" smtClean="0"/>
              <a:t>Par auto vectorisation (dépend du compilateur)</a:t>
            </a:r>
          </a:p>
          <a:p>
            <a:pPr lvl="1"/>
            <a:r>
              <a:rPr lang="fr-FR" dirty="0" smtClean="0"/>
              <a:t>En utilisant un modèle SPMD</a:t>
            </a:r>
          </a:p>
          <a:p>
            <a:pPr lvl="1"/>
            <a:endParaRPr lang="fr-FR" dirty="0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3"/>
          </p:nvPr>
        </p:nvSpPr>
        <p:spPr>
          <a:xfrm>
            <a:off x="-10762" y="6535835"/>
            <a:ext cx="6030562" cy="347070"/>
          </a:xfrm>
        </p:spPr>
        <p:txBody>
          <a:bodyPr/>
          <a:lstStyle/>
          <a:p>
            <a:r>
              <a:rPr lang="fr-FR" dirty="0" smtClean="0"/>
              <a:t>Rémi Ronfard - GMIN317 – Game </a:t>
            </a:r>
            <a:r>
              <a:rPr lang="fr-FR" dirty="0" err="1" smtClean="0"/>
              <a:t>Engine</a:t>
            </a:r>
            <a:r>
              <a:rPr lang="fr-FR" dirty="0" smtClean="0"/>
              <a:t> 2  </a:t>
            </a:r>
            <a:endParaRPr lang="fr-FR" b="1" dirty="0"/>
          </a:p>
        </p:txBody>
      </p:sp>
      <p:pic>
        <p:nvPicPr>
          <p:cNvPr id="7" name="Imag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63764" y="1648705"/>
            <a:ext cx="2823036" cy="2823036"/>
          </a:xfrm>
          <a:prstGeom prst="rect">
            <a:avLst/>
          </a:prstGeom>
        </p:spPr>
      </p:pic>
      <p:sp>
        <p:nvSpPr>
          <p:cNvPr id="8" name="Espace réservé de la date 7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10A10434-39D8-E948-BF6F-2FEF17656970}" type="datetime1">
              <a:rPr lang="fr-FR" smtClean="0"/>
              <a:t>28/09/17</a:t>
            </a:fld>
            <a:endParaRPr lang="fr-FR" dirty="0"/>
          </a:p>
        </p:txBody>
      </p:sp>
      <p:sp>
        <p:nvSpPr>
          <p:cNvPr id="9" name="Espace réservé du numéro de diapositive 8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A6C87E8C-A1B1-CC4A-8C89-9A370644B80A}" type="slidenum">
              <a:rPr lang="fr-FR" smtClean="0"/>
              <a:pPr/>
              <a:t>16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59078136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fr-FR" dirty="0" smtClean="0"/>
              <a:t>SPMD = Single Program Multiple Data</a:t>
            </a:r>
          </a:p>
          <a:p>
            <a:r>
              <a:rPr lang="fr-FR" dirty="0" smtClean="0"/>
              <a:t>ISPC est un compilateur C qui produit des applications compatible SIMD en programmant de manière séquentielle.</a:t>
            </a:r>
          </a:p>
          <a:p>
            <a:r>
              <a:rPr lang="fr-FR" dirty="0" smtClean="0"/>
              <a:t>Ce compilateur génère des binaires ou code source compatible SIMD.</a:t>
            </a:r>
          </a:p>
          <a:p>
            <a:r>
              <a:rPr lang="fr-FR" dirty="0" smtClean="0"/>
              <a:t>Cette méthode est assez proche de la programmation par </a:t>
            </a:r>
            <a:r>
              <a:rPr lang="fr-FR" dirty="0" err="1" smtClean="0"/>
              <a:t>kernel</a:t>
            </a:r>
            <a:r>
              <a:rPr lang="fr-FR" dirty="0" smtClean="0"/>
              <a:t> de </a:t>
            </a:r>
            <a:r>
              <a:rPr lang="fr-FR" dirty="0" err="1" smtClean="0"/>
              <a:t>OpenCL</a:t>
            </a:r>
            <a:r>
              <a:rPr lang="fr-FR" dirty="0" smtClean="0"/>
              <a:t>.</a:t>
            </a:r>
          </a:p>
          <a:p>
            <a:pPr marL="0" indent="0">
              <a:buNone/>
            </a:pPr>
            <a:endParaRPr lang="fr-FR" dirty="0"/>
          </a:p>
          <a:p>
            <a:r>
              <a:rPr lang="fr-FR" dirty="0" smtClean="0"/>
              <a:t>Il est possible d’utiliser les fichiers objets avec GCC, ICC, …</a:t>
            </a:r>
          </a:p>
          <a:p>
            <a:r>
              <a:rPr lang="fr-FR" dirty="0" smtClean="0"/>
              <a:t>Supporte différentes architectures: </a:t>
            </a:r>
            <a:r>
              <a:rPr lang="fr-FR" dirty="0">
                <a:solidFill>
                  <a:prstClr val="black"/>
                </a:solidFill>
                <a:latin typeface="Verdana"/>
              </a:rPr>
              <a:t>SSE2, SSE4, AVX1, AVX2, </a:t>
            </a:r>
            <a:r>
              <a:rPr lang="fr-FR" dirty="0" smtClean="0">
                <a:solidFill>
                  <a:prstClr val="black"/>
                </a:solidFill>
                <a:latin typeface="Verdana"/>
              </a:rPr>
              <a:t>Xeon Phi, …</a:t>
            </a:r>
            <a:endParaRPr lang="fr-FR" dirty="0" smtClean="0"/>
          </a:p>
          <a:p>
            <a:endParaRPr lang="fr-FR" dirty="0"/>
          </a:p>
          <a:p>
            <a:endParaRPr lang="fr-FR" dirty="0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9F5BC0BA-369E-E44E-AFBC-173CEB3AFD9D}" type="datetime1">
              <a:rPr lang="fr-FR" smtClean="0"/>
              <a:t>28/09/17</a:t>
            </a:fld>
            <a:endParaRPr lang="fr-FR" dirty="0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A6C87E8C-A1B1-CC4A-8C89-9A370644B80A}" type="slidenum">
              <a:rPr lang="fr-FR" smtClean="0"/>
              <a:pPr/>
              <a:t>17</a:t>
            </a:fld>
            <a:endParaRPr lang="fr-FR" dirty="0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fr-FR" dirty="0" smtClean="0"/>
              <a:t>Rémi Ronfard - GMIN317 – Game </a:t>
            </a:r>
            <a:r>
              <a:rPr lang="fr-FR" dirty="0" err="1" smtClean="0"/>
              <a:t>Engine</a:t>
            </a:r>
            <a:r>
              <a:rPr lang="fr-FR" dirty="0" smtClean="0"/>
              <a:t> 2  </a:t>
            </a:r>
            <a:endParaRPr lang="fr-FR" b="1" dirty="0"/>
          </a:p>
        </p:txBody>
      </p:sp>
    </p:spTree>
    <p:extLst>
      <p:ext uri="{BB962C8B-B14F-4D97-AF65-F5344CB8AC3E}">
        <p14:creationId xmlns:p14="http://schemas.microsoft.com/office/powerpoint/2010/main" val="202590052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fr-FR" dirty="0"/>
              <a:t>export </a:t>
            </a:r>
            <a:r>
              <a:rPr lang="fr-FR" dirty="0" err="1"/>
              <a:t>void</a:t>
            </a:r>
            <a:r>
              <a:rPr lang="fr-FR" dirty="0"/>
              <a:t> simple(</a:t>
            </a:r>
            <a:r>
              <a:rPr lang="fr-FR" dirty="0" err="1"/>
              <a:t>uniform</a:t>
            </a:r>
            <a:r>
              <a:rPr lang="fr-FR" dirty="0"/>
              <a:t> </a:t>
            </a:r>
            <a:r>
              <a:rPr lang="fr-FR" dirty="0" err="1"/>
              <a:t>float</a:t>
            </a:r>
            <a:r>
              <a:rPr lang="fr-FR" dirty="0"/>
              <a:t> vin[], </a:t>
            </a:r>
            <a:r>
              <a:rPr lang="fr-FR" dirty="0" err="1"/>
              <a:t>uniform</a:t>
            </a:r>
            <a:r>
              <a:rPr lang="fr-FR" dirty="0"/>
              <a:t> </a:t>
            </a:r>
            <a:r>
              <a:rPr lang="fr-FR" dirty="0" err="1"/>
              <a:t>float</a:t>
            </a:r>
            <a:r>
              <a:rPr lang="fr-FR" dirty="0"/>
              <a:t> </a:t>
            </a:r>
            <a:r>
              <a:rPr lang="fr-FR" dirty="0" err="1"/>
              <a:t>vout</a:t>
            </a:r>
            <a:r>
              <a:rPr lang="fr-FR" dirty="0"/>
              <a:t>[], </a:t>
            </a:r>
          </a:p>
          <a:p>
            <a:pPr marL="0" indent="0">
              <a:buNone/>
            </a:pPr>
            <a:r>
              <a:rPr lang="fr-FR" dirty="0"/>
              <a:t>                   </a:t>
            </a:r>
            <a:r>
              <a:rPr lang="fr-FR" dirty="0" err="1"/>
              <a:t>uniform</a:t>
            </a:r>
            <a:r>
              <a:rPr lang="fr-FR" dirty="0"/>
              <a:t> </a:t>
            </a:r>
            <a:r>
              <a:rPr lang="fr-FR" dirty="0" err="1"/>
              <a:t>int</a:t>
            </a:r>
            <a:r>
              <a:rPr lang="fr-FR" dirty="0"/>
              <a:t> count) {</a:t>
            </a:r>
          </a:p>
          <a:p>
            <a:pPr marL="0" indent="0">
              <a:buNone/>
            </a:pPr>
            <a:r>
              <a:rPr lang="fr-FR" dirty="0"/>
              <a:t>    </a:t>
            </a:r>
            <a:r>
              <a:rPr lang="fr-FR" dirty="0" err="1"/>
              <a:t>foreach</a:t>
            </a:r>
            <a:r>
              <a:rPr lang="fr-FR" dirty="0"/>
              <a:t> (index = 0 ... count) {</a:t>
            </a:r>
          </a:p>
          <a:p>
            <a:pPr marL="0" indent="0">
              <a:buNone/>
            </a:pPr>
            <a:r>
              <a:rPr lang="fr-FR" dirty="0" smtClean="0"/>
              <a:t>	</a:t>
            </a:r>
            <a:r>
              <a:rPr lang="fr-FR" dirty="0" err="1" smtClean="0"/>
              <a:t>float</a:t>
            </a:r>
            <a:r>
              <a:rPr lang="fr-FR" dirty="0" smtClean="0"/>
              <a:t> </a:t>
            </a:r>
            <a:r>
              <a:rPr lang="fr-FR" dirty="0"/>
              <a:t>v = vin[index];</a:t>
            </a:r>
          </a:p>
          <a:p>
            <a:pPr marL="0" indent="0">
              <a:buNone/>
            </a:pPr>
            <a:endParaRPr lang="fr-FR" dirty="0"/>
          </a:p>
          <a:p>
            <a:pPr marL="0" indent="0">
              <a:buNone/>
            </a:pPr>
            <a:r>
              <a:rPr lang="fr-FR" dirty="0" smtClean="0"/>
              <a:t>	if </a:t>
            </a:r>
            <a:r>
              <a:rPr lang="fr-FR" dirty="0"/>
              <a:t>(v &lt; 3.)</a:t>
            </a:r>
          </a:p>
          <a:p>
            <a:pPr marL="0" indent="0">
              <a:buNone/>
            </a:pPr>
            <a:r>
              <a:rPr lang="fr-FR" dirty="0"/>
              <a:t>            v = v * v;</a:t>
            </a:r>
          </a:p>
          <a:p>
            <a:pPr marL="0" indent="0">
              <a:buNone/>
            </a:pPr>
            <a:r>
              <a:rPr lang="fr-FR" dirty="0"/>
              <a:t>        </a:t>
            </a:r>
            <a:r>
              <a:rPr lang="fr-FR" dirty="0" err="1"/>
              <a:t>else</a:t>
            </a:r>
            <a:endParaRPr lang="fr-FR" dirty="0"/>
          </a:p>
          <a:p>
            <a:pPr marL="0" indent="0">
              <a:buNone/>
            </a:pPr>
            <a:r>
              <a:rPr lang="fr-FR" dirty="0"/>
              <a:t>            v = </a:t>
            </a:r>
            <a:r>
              <a:rPr lang="fr-FR" dirty="0" err="1"/>
              <a:t>sqrt</a:t>
            </a:r>
            <a:r>
              <a:rPr lang="fr-FR" dirty="0"/>
              <a:t>(v);</a:t>
            </a:r>
          </a:p>
          <a:p>
            <a:pPr marL="0" indent="0">
              <a:buNone/>
            </a:pPr>
            <a:endParaRPr lang="fr-FR" dirty="0"/>
          </a:p>
          <a:p>
            <a:pPr marL="0" indent="0">
              <a:buNone/>
            </a:pPr>
            <a:r>
              <a:rPr lang="fr-FR" dirty="0" smtClean="0"/>
              <a:t>	</a:t>
            </a:r>
            <a:r>
              <a:rPr lang="fr-FR" dirty="0" err="1" smtClean="0"/>
              <a:t>vout</a:t>
            </a:r>
            <a:r>
              <a:rPr lang="fr-FR" dirty="0"/>
              <a:t>[index] = v;</a:t>
            </a:r>
          </a:p>
          <a:p>
            <a:pPr marL="0" indent="0">
              <a:buNone/>
            </a:pPr>
            <a:r>
              <a:rPr lang="fr-FR" dirty="0"/>
              <a:t>    }</a:t>
            </a:r>
          </a:p>
          <a:p>
            <a:pPr marL="0" indent="0">
              <a:buNone/>
            </a:pPr>
            <a:r>
              <a:rPr lang="fr-FR" dirty="0"/>
              <a:t>}</a:t>
            </a:r>
          </a:p>
          <a:p>
            <a:pPr marL="0" indent="0">
              <a:buNone/>
            </a:pPr>
            <a:endParaRPr lang="fr-FR" dirty="0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F6BBDDBA-FCE3-4341-AC97-8A801C487A82}" type="datetime1">
              <a:rPr lang="fr-FR" smtClean="0"/>
              <a:t>28/09/17</a:t>
            </a:fld>
            <a:endParaRPr lang="fr-FR" dirty="0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A6C87E8C-A1B1-CC4A-8C89-9A370644B80A}" type="slidenum">
              <a:rPr lang="fr-FR" smtClean="0"/>
              <a:pPr/>
              <a:t>18</a:t>
            </a:fld>
            <a:endParaRPr lang="fr-FR" dirty="0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fr-FR" dirty="0" smtClean="0"/>
              <a:t>Rémi Ronfard - GMIN317 – Game </a:t>
            </a:r>
            <a:r>
              <a:rPr lang="fr-FR" dirty="0" err="1" smtClean="0"/>
              <a:t>Engine</a:t>
            </a:r>
            <a:r>
              <a:rPr lang="fr-FR" dirty="0" smtClean="0"/>
              <a:t> 2  </a:t>
            </a:r>
            <a:endParaRPr lang="fr-FR" b="1" dirty="0"/>
          </a:p>
        </p:txBody>
      </p:sp>
    </p:spTree>
    <p:extLst>
      <p:ext uri="{BB962C8B-B14F-4D97-AF65-F5344CB8AC3E}">
        <p14:creationId xmlns:p14="http://schemas.microsoft.com/office/powerpoint/2010/main" val="136249604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457200" y="1096412"/>
            <a:ext cx="5302712" cy="5029751"/>
          </a:xfrm>
        </p:spPr>
        <p:txBody>
          <a:bodyPr/>
          <a:lstStyle/>
          <a:p>
            <a:r>
              <a:rPr lang="fr-FR" dirty="0" smtClean="0"/>
              <a:t>Programmation par thread</a:t>
            </a:r>
          </a:p>
          <a:p>
            <a:pPr lvl="1"/>
            <a:r>
              <a:rPr lang="fr-FR" dirty="0" smtClean="0"/>
              <a:t>Exécution de codes différents</a:t>
            </a:r>
          </a:p>
          <a:p>
            <a:pPr lvl="1"/>
            <a:endParaRPr lang="fr-FR" dirty="0"/>
          </a:p>
          <a:p>
            <a:pPr lvl="1"/>
            <a:endParaRPr lang="fr-FR" dirty="0" smtClean="0"/>
          </a:p>
          <a:p>
            <a:pPr lvl="1"/>
            <a:r>
              <a:rPr lang="fr-FR" dirty="0" smtClean="0"/>
              <a:t>Exécution du même code en parallèle</a:t>
            </a:r>
            <a:endParaRPr lang="fr-FR" dirty="0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3"/>
          </p:nvPr>
        </p:nvSpPr>
        <p:spPr>
          <a:xfrm>
            <a:off x="-10762" y="6535835"/>
            <a:ext cx="6030562" cy="347070"/>
          </a:xfrm>
        </p:spPr>
        <p:txBody>
          <a:bodyPr/>
          <a:lstStyle/>
          <a:p>
            <a:r>
              <a:rPr lang="fr-FR" dirty="0" smtClean="0"/>
              <a:t>Rémi Ronfard - GMIN317 – Game </a:t>
            </a:r>
            <a:r>
              <a:rPr lang="fr-FR" dirty="0" err="1" smtClean="0"/>
              <a:t>Engine</a:t>
            </a:r>
            <a:r>
              <a:rPr lang="fr-FR" dirty="0" smtClean="0"/>
              <a:t> 2  </a:t>
            </a:r>
            <a:endParaRPr lang="fr-FR" b="1" dirty="0"/>
          </a:p>
        </p:txBody>
      </p:sp>
      <p:grpSp>
        <p:nvGrpSpPr>
          <p:cNvPr id="5" name="Grouper 4"/>
          <p:cNvGrpSpPr/>
          <p:nvPr/>
        </p:nvGrpSpPr>
        <p:grpSpPr>
          <a:xfrm>
            <a:off x="6539784" y="1425907"/>
            <a:ext cx="1815988" cy="1581987"/>
            <a:chOff x="7174822" y="1826944"/>
            <a:chExt cx="1180950" cy="1180950"/>
          </a:xfrm>
        </p:grpSpPr>
        <p:sp>
          <p:nvSpPr>
            <p:cNvPr id="7" name="Rectangle 6"/>
            <p:cNvSpPr/>
            <p:nvPr/>
          </p:nvSpPr>
          <p:spPr>
            <a:xfrm>
              <a:off x="7174822" y="1826944"/>
              <a:ext cx="590475" cy="59047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 smtClean="0"/>
                <a:t>IA</a:t>
              </a:r>
              <a:endParaRPr lang="fr-FR" dirty="0"/>
            </a:p>
          </p:txBody>
        </p:sp>
        <p:sp>
          <p:nvSpPr>
            <p:cNvPr id="8" name="Rectangle 7"/>
            <p:cNvSpPr/>
            <p:nvPr/>
          </p:nvSpPr>
          <p:spPr>
            <a:xfrm>
              <a:off x="7765297" y="1826944"/>
              <a:ext cx="590475" cy="59047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 err="1" smtClean="0"/>
                <a:t>Phy</a:t>
              </a:r>
              <a:endParaRPr lang="fr-FR" dirty="0"/>
            </a:p>
          </p:txBody>
        </p:sp>
        <p:sp>
          <p:nvSpPr>
            <p:cNvPr id="9" name="Rectangle 8"/>
            <p:cNvSpPr/>
            <p:nvPr/>
          </p:nvSpPr>
          <p:spPr>
            <a:xfrm>
              <a:off x="7174822" y="2417419"/>
              <a:ext cx="590475" cy="59047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 smtClean="0"/>
                <a:t>Ray</a:t>
              </a:r>
              <a:endParaRPr lang="fr-FR" dirty="0"/>
            </a:p>
          </p:txBody>
        </p:sp>
        <p:sp>
          <p:nvSpPr>
            <p:cNvPr id="10" name="Rectangle 9"/>
            <p:cNvSpPr/>
            <p:nvPr/>
          </p:nvSpPr>
          <p:spPr>
            <a:xfrm>
              <a:off x="7765297" y="2417419"/>
              <a:ext cx="590475" cy="59047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 smtClean="0"/>
                <a:t>GL</a:t>
              </a:r>
              <a:endParaRPr lang="fr-FR" dirty="0"/>
            </a:p>
          </p:txBody>
        </p:sp>
      </p:grpSp>
      <p:grpSp>
        <p:nvGrpSpPr>
          <p:cNvPr id="6" name="Grouper 5"/>
          <p:cNvGrpSpPr/>
          <p:nvPr/>
        </p:nvGrpSpPr>
        <p:grpSpPr>
          <a:xfrm>
            <a:off x="6539784" y="3806287"/>
            <a:ext cx="1815988" cy="2008740"/>
            <a:chOff x="7174822" y="3806287"/>
            <a:chExt cx="1180950" cy="1180951"/>
          </a:xfrm>
        </p:grpSpPr>
        <p:sp>
          <p:nvSpPr>
            <p:cNvPr id="12" name="Rectangle 11"/>
            <p:cNvSpPr/>
            <p:nvPr/>
          </p:nvSpPr>
          <p:spPr>
            <a:xfrm>
              <a:off x="7765297" y="3806287"/>
              <a:ext cx="590475" cy="59047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 err="1" smtClean="0"/>
                <a:t>Phy</a:t>
              </a:r>
              <a:endParaRPr lang="fr-FR" dirty="0"/>
            </a:p>
          </p:txBody>
        </p:sp>
        <p:sp>
          <p:nvSpPr>
            <p:cNvPr id="13" name="Rectangle 12"/>
            <p:cNvSpPr/>
            <p:nvPr/>
          </p:nvSpPr>
          <p:spPr>
            <a:xfrm>
              <a:off x="7174822" y="3806288"/>
              <a:ext cx="590475" cy="1180950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 smtClean="0"/>
                <a:t>IA</a:t>
              </a:r>
            </a:p>
            <a:p>
              <a:pPr algn="ctr"/>
              <a:r>
                <a:rPr lang="fr-FR" dirty="0" smtClean="0"/>
                <a:t> +</a:t>
              </a:r>
            </a:p>
            <a:p>
              <a:pPr algn="ctr"/>
              <a:r>
                <a:rPr lang="fr-FR" dirty="0" smtClean="0"/>
                <a:t>Ray</a:t>
              </a:r>
              <a:endParaRPr lang="fr-FR" dirty="0"/>
            </a:p>
          </p:txBody>
        </p:sp>
        <p:sp>
          <p:nvSpPr>
            <p:cNvPr id="14" name="Rectangle 13"/>
            <p:cNvSpPr/>
            <p:nvPr/>
          </p:nvSpPr>
          <p:spPr>
            <a:xfrm>
              <a:off x="7765297" y="4396762"/>
              <a:ext cx="590475" cy="590475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fr-FR" dirty="0" smtClean="0"/>
                <a:t>GL</a:t>
              </a:r>
              <a:endParaRPr lang="fr-FR" dirty="0"/>
            </a:p>
          </p:txBody>
        </p:sp>
      </p:grpSp>
      <p:sp>
        <p:nvSpPr>
          <p:cNvPr id="15" name="Espace réservé de la date 14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51257A68-2B4C-644D-A6C2-85BE8A6110E8}" type="datetime1">
              <a:rPr lang="fr-FR" smtClean="0"/>
              <a:t>28/09/17</a:t>
            </a:fld>
            <a:endParaRPr lang="fr-FR" dirty="0"/>
          </a:p>
        </p:txBody>
      </p:sp>
      <p:sp>
        <p:nvSpPr>
          <p:cNvPr id="16" name="Espace réservé du numéro de diapositive 15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A6C87E8C-A1B1-CC4A-8C89-9A370644B80A}" type="slidenum">
              <a:rPr lang="fr-FR" smtClean="0"/>
              <a:pPr/>
              <a:t>19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71540587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marL="0" indent="0" algn="just">
              <a:buNone/>
            </a:pPr>
            <a:r>
              <a:rPr lang="fr-FR" sz="2000" dirty="0" smtClean="0"/>
              <a:t>Le </a:t>
            </a:r>
            <a:r>
              <a:rPr lang="fr-FR" sz="2000" dirty="0"/>
              <a:t>but de cette présentation est de fournir </a:t>
            </a:r>
            <a:r>
              <a:rPr lang="fr-FR" sz="2000" dirty="0" smtClean="0"/>
              <a:t>tous les moyens mis à votre disposition afin de produire un moteur de jeu le plus efficace possible. </a:t>
            </a:r>
          </a:p>
          <a:p>
            <a:pPr marL="0" indent="0" algn="just">
              <a:buNone/>
            </a:pPr>
            <a:r>
              <a:rPr lang="fr-FR" sz="2000" dirty="0" smtClean="0"/>
              <a:t>Il s’agit d’un cours compliqué, avec de nombreuses nouvelles notions.</a:t>
            </a:r>
          </a:p>
          <a:p>
            <a:pPr marL="0" indent="0" algn="just">
              <a:buNone/>
            </a:pPr>
            <a:r>
              <a:rPr lang="fr-FR" sz="2000" dirty="0" smtClean="0"/>
              <a:t>Des notions que vous ne verrez jamais dans d’autres cours ..</a:t>
            </a:r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3"/>
          </p:nvPr>
        </p:nvSpPr>
        <p:spPr>
          <a:xfrm>
            <a:off x="-10762" y="6535835"/>
            <a:ext cx="6030562" cy="347070"/>
          </a:xfrm>
        </p:spPr>
        <p:txBody>
          <a:bodyPr/>
          <a:lstStyle/>
          <a:p>
            <a:r>
              <a:rPr lang="fr-FR" dirty="0" smtClean="0"/>
              <a:t>Rémi Ronfard - GMIN317 – Game </a:t>
            </a:r>
            <a:r>
              <a:rPr lang="fr-FR" dirty="0" err="1" smtClean="0"/>
              <a:t>Engine</a:t>
            </a:r>
            <a:r>
              <a:rPr lang="fr-FR" dirty="0" smtClean="0"/>
              <a:t> 2  </a:t>
            </a:r>
            <a:endParaRPr lang="fr-FR" dirty="0"/>
          </a:p>
        </p:txBody>
      </p:sp>
      <p:sp>
        <p:nvSpPr>
          <p:cNvPr id="7" name="Espace réservé de la date 6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8C30685E-5AA3-FB4D-8959-7D873846B23F}" type="datetime1">
              <a:rPr lang="fr-FR" smtClean="0"/>
              <a:t>28/09/17</a:t>
            </a:fld>
            <a:endParaRPr lang="fr-FR" dirty="0"/>
          </a:p>
        </p:txBody>
      </p:sp>
      <p:sp>
        <p:nvSpPr>
          <p:cNvPr id="8" name="Espace réservé du numéro de diapositive 7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A6C87E8C-A1B1-CC4A-8C89-9A370644B80A}" type="slidenum">
              <a:rPr lang="fr-FR" smtClean="0"/>
              <a:pPr/>
              <a:t>2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00399289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457200" y="1096412"/>
            <a:ext cx="8229600" cy="4050221"/>
          </a:xfrm>
        </p:spPr>
        <p:txBody>
          <a:bodyPr>
            <a:normAutofit fontScale="70000" lnSpcReduction="20000"/>
          </a:bodyPr>
          <a:lstStyle/>
          <a:p>
            <a:r>
              <a:rPr lang="fr-FR" dirty="0" smtClean="0"/>
              <a:t>Comment s’y prendre:</a:t>
            </a:r>
          </a:p>
          <a:p>
            <a:pPr lvl="1"/>
            <a:r>
              <a:rPr lang="fr-FR" dirty="0" err="1" smtClean="0"/>
              <a:t>Fork</a:t>
            </a:r>
            <a:r>
              <a:rPr lang="fr-FR" dirty="0" smtClean="0"/>
              <a:t>/</a:t>
            </a:r>
            <a:r>
              <a:rPr lang="fr-FR" dirty="0" err="1" smtClean="0"/>
              <a:t>Join</a:t>
            </a:r>
            <a:endParaRPr lang="fr-FR" dirty="0" smtClean="0"/>
          </a:p>
          <a:p>
            <a:pPr lvl="2"/>
            <a:r>
              <a:rPr lang="fr-FR" dirty="0" smtClean="0"/>
              <a:t>Implémentation bas niveau</a:t>
            </a:r>
          </a:p>
          <a:p>
            <a:pPr lvl="2"/>
            <a:r>
              <a:rPr lang="fr-FR" dirty="0" smtClean="0"/>
              <a:t>Ex: dans le cadre d’activité différents</a:t>
            </a:r>
          </a:p>
          <a:p>
            <a:pPr lvl="2"/>
            <a:endParaRPr lang="fr-FR" dirty="0"/>
          </a:p>
          <a:p>
            <a:pPr lvl="1"/>
            <a:r>
              <a:rPr lang="fr-FR" b="1" dirty="0" err="1" smtClean="0"/>
              <a:t>Cobegin</a:t>
            </a:r>
            <a:r>
              <a:rPr lang="fr-FR" b="1" dirty="0" smtClean="0"/>
              <a:t>/</a:t>
            </a:r>
            <a:r>
              <a:rPr lang="fr-FR" b="1" dirty="0" err="1" smtClean="0"/>
              <a:t>Coend</a:t>
            </a:r>
            <a:endParaRPr lang="fr-FR" b="1" dirty="0" smtClean="0"/>
          </a:p>
          <a:p>
            <a:pPr lvl="2"/>
            <a:r>
              <a:rPr lang="fr-FR" dirty="0" smtClean="0"/>
              <a:t>Méthode la plus simple</a:t>
            </a:r>
          </a:p>
          <a:p>
            <a:pPr lvl="2"/>
            <a:r>
              <a:rPr lang="fr-FR" dirty="0" smtClean="0"/>
              <a:t>Méthode la plus utilisé</a:t>
            </a:r>
          </a:p>
          <a:p>
            <a:pPr lvl="2"/>
            <a:r>
              <a:rPr lang="fr-FR" dirty="0" smtClean="0"/>
              <a:t>Limité à des boucle non imbriquées</a:t>
            </a:r>
          </a:p>
          <a:p>
            <a:pPr lvl="2"/>
            <a:r>
              <a:rPr lang="fr-FR" dirty="0" smtClean="0"/>
              <a:t>Pas compatible avec </a:t>
            </a:r>
            <a:r>
              <a:rPr lang="fr-FR" dirty="0"/>
              <a:t>la </a:t>
            </a:r>
            <a:r>
              <a:rPr lang="fr-FR" dirty="0" err="1"/>
              <a:t>récursion</a:t>
            </a:r>
            <a:endParaRPr lang="fr-FR" dirty="0" smtClean="0"/>
          </a:p>
          <a:p>
            <a:pPr lvl="2"/>
            <a:endParaRPr lang="fr-FR" dirty="0"/>
          </a:p>
          <a:p>
            <a:pPr lvl="1"/>
            <a:r>
              <a:rPr lang="fr-FR" b="1" dirty="0" smtClean="0"/>
              <a:t>Modèle par tâche</a:t>
            </a:r>
          </a:p>
          <a:p>
            <a:pPr lvl="2"/>
            <a:r>
              <a:rPr lang="fr-FR" dirty="0" smtClean="0"/>
              <a:t>Efficace pour des boucles non limités</a:t>
            </a:r>
          </a:p>
          <a:p>
            <a:pPr lvl="2"/>
            <a:r>
              <a:rPr lang="fr-FR" dirty="0" smtClean="0"/>
              <a:t>Efficace pour la </a:t>
            </a:r>
            <a:r>
              <a:rPr lang="fr-FR" dirty="0" err="1" smtClean="0"/>
              <a:t>récursion</a:t>
            </a:r>
            <a:endParaRPr lang="fr-FR" dirty="0" smtClean="0"/>
          </a:p>
          <a:p>
            <a:pPr lvl="2"/>
            <a:endParaRPr lang="fr-FR" dirty="0"/>
          </a:p>
          <a:p>
            <a:pPr lvl="2"/>
            <a:endParaRPr lang="fr-FR" dirty="0" smtClean="0"/>
          </a:p>
          <a:p>
            <a:pPr lvl="2"/>
            <a:endParaRPr lang="fr-FR" dirty="0" smtClean="0"/>
          </a:p>
          <a:p>
            <a:pPr marL="914400" lvl="2" indent="0">
              <a:buNone/>
            </a:pPr>
            <a:endParaRPr lang="fr-FR" dirty="0" smtClean="0"/>
          </a:p>
          <a:p>
            <a:pPr lvl="2"/>
            <a:endParaRPr lang="fr-FR" dirty="0" smtClean="0"/>
          </a:p>
          <a:p>
            <a:pPr lvl="2"/>
            <a:endParaRPr lang="fr-FR" dirty="0" smtClean="0"/>
          </a:p>
          <a:p>
            <a:pPr lvl="2"/>
            <a:endParaRPr lang="fr-FR" dirty="0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3"/>
          </p:nvPr>
        </p:nvSpPr>
        <p:spPr>
          <a:xfrm>
            <a:off x="-10762" y="6535835"/>
            <a:ext cx="6030562" cy="347070"/>
          </a:xfrm>
        </p:spPr>
        <p:txBody>
          <a:bodyPr/>
          <a:lstStyle/>
          <a:p>
            <a:r>
              <a:rPr lang="fr-FR" dirty="0" smtClean="0"/>
              <a:t>Rémi Ronfard - GMIN317 – Game </a:t>
            </a:r>
            <a:r>
              <a:rPr lang="fr-FR" dirty="0" err="1" smtClean="0"/>
              <a:t>Engine</a:t>
            </a:r>
            <a:r>
              <a:rPr lang="fr-FR" dirty="0" smtClean="0"/>
              <a:t> 2  </a:t>
            </a:r>
            <a:endParaRPr lang="fr-FR" b="1" dirty="0"/>
          </a:p>
        </p:txBody>
      </p:sp>
      <p:sp>
        <p:nvSpPr>
          <p:cNvPr id="7" name="Rectangle 6"/>
          <p:cNvSpPr/>
          <p:nvPr/>
        </p:nvSpPr>
        <p:spPr>
          <a:xfrm>
            <a:off x="6693786" y="1508233"/>
            <a:ext cx="2299032" cy="738664"/>
          </a:xfrm>
          <a:prstGeom prst="rect">
            <a:avLst/>
          </a:prstGeom>
          <a:solidFill>
            <a:schemeClr val="bg2"/>
          </a:solidFill>
        </p:spPr>
        <p:txBody>
          <a:bodyPr wrap="square" anchor="ctr">
            <a:spAutoFit/>
          </a:bodyPr>
          <a:lstStyle/>
          <a:p>
            <a:r>
              <a:rPr lang="fi-FI" sz="1400" dirty="0"/>
              <a:t>tid1 = fork(job1, a1);</a:t>
            </a:r>
          </a:p>
          <a:p>
            <a:r>
              <a:rPr lang="fi-FI" sz="1400" dirty="0"/>
              <a:t>job2(a2);</a:t>
            </a:r>
          </a:p>
          <a:p>
            <a:r>
              <a:rPr lang="fi-FI" sz="1400" dirty="0"/>
              <a:t>join tid1; </a:t>
            </a:r>
          </a:p>
        </p:txBody>
      </p:sp>
      <p:sp>
        <p:nvSpPr>
          <p:cNvPr id="8" name="Rectangle 7"/>
          <p:cNvSpPr/>
          <p:nvPr/>
        </p:nvSpPr>
        <p:spPr>
          <a:xfrm>
            <a:off x="6693786" y="2786881"/>
            <a:ext cx="2299032" cy="954107"/>
          </a:xfrm>
          <a:prstGeom prst="rect">
            <a:avLst/>
          </a:prstGeom>
          <a:solidFill>
            <a:schemeClr val="bg2"/>
          </a:solidFill>
        </p:spPr>
        <p:txBody>
          <a:bodyPr wrap="square" anchor="ctr">
            <a:spAutoFit/>
          </a:bodyPr>
          <a:lstStyle/>
          <a:p>
            <a:r>
              <a:rPr lang="en-US" sz="1400" dirty="0" err="1"/>
              <a:t>cobegin</a:t>
            </a:r>
            <a:endParaRPr lang="en-US" sz="1400" dirty="0"/>
          </a:p>
          <a:p>
            <a:r>
              <a:rPr lang="en-US" sz="1400" dirty="0" smtClean="0"/>
              <a:t>	job1</a:t>
            </a:r>
            <a:r>
              <a:rPr lang="en-US" sz="1400" dirty="0"/>
              <a:t>(a1);</a:t>
            </a:r>
          </a:p>
          <a:p>
            <a:r>
              <a:rPr lang="en-US" sz="1400" dirty="0" smtClean="0"/>
              <a:t>	job2</a:t>
            </a:r>
            <a:r>
              <a:rPr lang="en-US" sz="1400" dirty="0"/>
              <a:t>(a2);</a:t>
            </a:r>
          </a:p>
          <a:p>
            <a:r>
              <a:rPr lang="en-US" sz="1400" dirty="0" err="1"/>
              <a:t>coend</a:t>
            </a:r>
            <a:endParaRPr lang="en-US" sz="1400" dirty="0"/>
          </a:p>
        </p:txBody>
      </p:sp>
      <p:sp>
        <p:nvSpPr>
          <p:cNvPr id="9" name="Rectangle 8"/>
          <p:cNvSpPr/>
          <p:nvPr/>
        </p:nvSpPr>
        <p:spPr>
          <a:xfrm>
            <a:off x="6693786" y="4400987"/>
            <a:ext cx="2299032" cy="523220"/>
          </a:xfrm>
          <a:prstGeom prst="rect">
            <a:avLst/>
          </a:prstGeom>
          <a:solidFill>
            <a:schemeClr val="bg2"/>
          </a:solidFill>
        </p:spPr>
        <p:txBody>
          <a:bodyPr wrap="square">
            <a:spAutoFit/>
          </a:bodyPr>
          <a:lstStyle/>
          <a:p>
            <a:r>
              <a:rPr lang="fi-FI" sz="1400" dirty="0" smtClean="0"/>
              <a:t>spawn(job1(a1));</a:t>
            </a:r>
          </a:p>
          <a:p>
            <a:r>
              <a:rPr lang="fi-FI" sz="1400" dirty="0" smtClean="0"/>
              <a:t>spawn</a:t>
            </a:r>
            <a:r>
              <a:rPr lang="fi-FI" sz="1400" dirty="0"/>
              <a:t>(</a:t>
            </a:r>
            <a:r>
              <a:rPr lang="fi-FI" sz="1400" dirty="0" smtClean="0"/>
              <a:t>job2(a2)</a:t>
            </a:r>
            <a:r>
              <a:rPr lang="fi-FI" sz="1400" dirty="0"/>
              <a:t>)</a:t>
            </a:r>
            <a:r>
              <a:rPr lang="fi-FI" sz="1400" dirty="0" smtClean="0"/>
              <a:t>;</a:t>
            </a:r>
            <a:endParaRPr lang="fi-FI" sz="1400" dirty="0"/>
          </a:p>
        </p:txBody>
      </p:sp>
      <p:pic>
        <p:nvPicPr>
          <p:cNvPr id="10" name="Image 9" descr="Capture d’écran 2013-09-18 à 09.40.30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1005" y="5146633"/>
            <a:ext cx="4044122" cy="1086099"/>
          </a:xfrm>
          <a:prstGeom prst="rect">
            <a:avLst/>
          </a:prstGeom>
        </p:spPr>
      </p:pic>
      <p:sp>
        <p:nvSpPr>
          <p:cNvPr id="11" name="Espace réservé de la date 10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068EAFD7-2AC6-BD4B-A754-40D582C30BC6}" type="datetime1">
              <a:rPr lang="fr-FR" smtClean="0"/>
              <a:t>28/09/17</a:t>
            </a:fld>
            <a:endParaRPr lang="fr-FR" dirty="0"/>
          </a:p>
        </p:txBody>
      </p:sp>
      <p:sp>
        <p:nvSpPr>
          <p:cNvPr id="12" name="Espace réservé du numéro de diapositive 1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A6C87E8C-A1B1-CC4A-8C89-9A370644B80A}" type="slidenum">
              <a:rPr lang="fr-FR" smtClean="0"/>
              <a:pPr/>
              <a:t>20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49957742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ag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16753" y="1603503"/>
            <a:ext cx="4273296" cy="2700657"/>
          </a:xfrm>
          <a:prstGeom prst="rect">
            <a:avLst/>
          </a:prstGeom>
        </p:spPr>
      </p:pic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457200" y="1096412"/>
            <a:ext cx="7893074" cy="5029751"/>
          </a:xfrm>
        </p:spPr>
        <p:txBody>
          <a:bodyPr/>
          <a:lstStyle/>
          <a:p>
            <a:r>
              <a:rPr lang="fr-FR" dirty="0" smtClean="0"/>
              <a:t>Comment programmer en multiprocesseur</a:t>
            </a:r>
          </a:p>
          <a:p>
            <a:pPr lvl="1"/>
            <a:r>
              <a:rPr lang="fr-FR" b="1" dirty="0" smtClean="0"/>
              <a:t>Mémoire partagée : </a:t>
            </a:r>
            <a:r>
              <a:rPr lang="fr-FR" b="1" dirty="0" err="1" smtClean="0"/>
              <a:t>OpenMP</a:t>
            </a:r>
            <a:endParaRPr lang="fr-FR" b="1" dirty="0" smtClean="0"/>
          </a:p>
          <a:p>
            <a:pPr lvl="1"/>
            <a:endParaRPr lang="fr-FR" dirty="0" smtClean="0"/>
          </a:p>
          <a:p>
            <a:pPr lvl="1"/>
            <a:endParaRPr lang="fr-FR" dirty="0"/>
          </a:p>
          <a:p>
            <a:pPr marL="457200" lvl="1" indent="0">
              <a:buNone/>
            </a:pPr>
            <a:endParaRPr lang="fr-FR" dirty="0"/>
          </a:p>
          <a:p>
            <a:pPr lvl="1"/>
            <a:r>
              <a:rPr lang="fr-FR" dirty="0" smtClean="0"/>
              <a:t>Mémoire distribuée : MPI</a:t>
            </a:r>
            <a:endParaRPr lang="fr-FR" dirty="0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E097CDB6-C315-BD4B-BE3D-ED2A1CAEBB44}" type="datetime1">
              <a:rPr lang="fr-FR" smtClean="0"/>
              <a:t>28/09/17</a:t>
            </a:fld>
            <a:endParaRPr lang="fr-FR" dirty="0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A6C87E8C-A1B1-CC4A-8C89-9A370644B80A}" type="slidenum">
              <a:rPr lang="fr-FR" smtClean="0"/>
              <a:pPr/>
              <a:t>21</a:t>
            </a:fld>
            <a:endParaRPr lang="fr-FR" dirty="0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fr-FR" dirty="0" smtClean="0"/>
              <a:t>Rémi Ronfard - GMIN317 – Game </a:t>
            </a:r>
            <a:r>
              <a:rPr lang="fr-FR" dirty="0" err="1" smtClean="0"/>
              <a:t>Engine</a:t>
            </a:r>
            <a:r>
              <a:rPr lang="fr-FR" dirty="0" smtClean="0"/>
              <a:t> 2  </a:t>
            </a:r>
            <a:endParaRPr lang="fr-FR" b="1" dirty="0"/>
          </a:p>
        </p:txBody>
      </p:sp>
      <p:pic>
        <p:nvPicPr>
          <p:cNvPr id="7" name="Imag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13332" y="4304160"/>
            <a:ext cx="5012139" cy="20875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857067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 smtClean="0"/>
              <a:t>Principe d’</a:t>
            </a:r>
            <a:r>
              <a:rPr lang="fr-FR" dirty="0" err="1" smtClean="0"/>
              <a:t>OpenMP</a:t>
            </a:r>
            <a:r>
              <a:rPr lang="fr-FR" dirty="0" smtClean="0"/>
              <a:t> : </a:t>
            </a:r>
            <a:r>
              <a:rPr lang="fr-FR" dirty="0" err="1" smtClean="0"/>
              <a:t>Fork</a:t>
            </a:r>
            <a:r>
              <a:rPr lang="fr-FR" dirty="0" smtClean="0"/>
              <a:t> et </a:t>
            </a:r>
            <a:r>
              <a:rPr lang="fr-FR" dirty="0" err="1" smtClean="0"/>
              <a:t>Join</a:t>
            </a: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A6C87E8C-A1B1-CC4A-8C89-9A370644B80A}" type="slidenum">
              <a:rPr lang="fr-FR" smtClean="0"/>
              <a:pPr/>
              <a:t>22</a:t>
            </a:fld>
            <a:endParaRPr lang="fr-FR" dirty="0"/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2ED88F81-E892-434E-B5F5-D85D36598338}" type="datetime1">
              <a:rPr lang="fr-FR" smtClean="0"/>
              <a:t>28/09/17</a:t>
            </a:fld>
            <a:endParaRPr lang="fr-FR" dirty="0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fr-FR" smtClean="0"/>
              <a:t>Rémi Ronfard –remi.ronfard@inria.fr – GMIN317 – </a:t>
            </a:r>
            <a:r>
              <a:rPr lang="fr-FR" b="1" smtClean="0"/>
              <a:t>GAME ENGINE 2</a:t>
            </a:r>
            <a:endParaRPr lang="fr-FR" b="1" dirty="0"/>
          </a:p>
        </p:txBody>
      </p:sp>
      <p:pic>
        <p:nvPicPr>
          <p:cNvPr id="7" name="Imag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47483" y="1922841"/>
            <a:ext cx="6372281" cy="43979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82878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fr-FR" dirty="0" smtClean="0"/>
              <a:t>Instructions </a:t>
            </a:r>
            <a:r>
              <a:rPr lang="fr-FR" dirty="0" err="1" smtClean="0"/>
              <a:t>cobegin</a:t>
            </a:r>
            <a:r>
              <a:rPr lang="fr-FR" dirty="0" smtClean="0"/>
              <a:t>/</a:t>
            </a:r>
            <a:r>
              <a:rPr lang="fr-FR" dirty="0" err="1" smtClean="0"/>
              <a:t>coend</a:t>
            </a:r>
            <a:r>
              <a:rPr lang="fr-FR" dirty="0"/>
              <a:t>:</a:t>
            </a:r>
            <a:endParaRPr lang="fr-FR" dirty="0" smtClean="0"/>
          </a:p>
          <a:p>
            <a:pPr lvl="1"/>
            <a:r>
              <a:rPr lang="fr-FR" dirty="0" smtClean="0"/>
              <a:t>Pour paralléliser une région</a:t>
            </a:r>
          </a:p>
          <a:p>
            <a:pPr lvl="2"/>
            <a:r>
              <a:rPr lang="fr-FR" dirty="0" smtClean="0"/>
              <a:t>#</a:t>
            </a:r>
            <a:r>
              <a:rPr lang="fr-FR" dirty="0" err="1" smtClean="0"/>
              <a:t>pragma</a:t>
            </a:r>
            <a:r>
              <a:rPr lang="fr-FR" dirty="0" smtClean="0"/>
              <a:t> </a:t>
            </a:r>
            <a:r>
              <a:rPr lang="fr-FR" dirty="0" err="1" smtClean="0"/>
              <a:t>omp</a:t>
            </a:r>
            <a:r>
              <a:rPr lang="fr-FR" dirty="0" smtClean="0"/>
              <a:t> </a:t>
            </a:r>
            <a:r>
              <a:rPr lang="fr-FR" dirty="0" err="1" smtClean="0"/>
              <a:t>parallel</a:t>
            </a:r>
            <a:r>
              <a:rPr lang="fr-FR" dirty="0" smtClean="0"/>
              <a:t> …</a:t>
            </a:r>
          </a:p>
          <a:p>
            <a:pPr lvl="2"/>
            <a:endParaRPr lang="fr-FR" dirty="0"/>
          </a:p>
          <a:p>
            <a:pPr lvl="1"/>
            <a:r>
              <a:rPr lang="fr-FR" dirty="0" smtClean="0"/>
              <a:t>Différentes clauses</a:t>
            </a:r>
          </a:p>
          <a:p>
            <a:pPr lvl="2"/>
            <a:r>
              <a:rPr lang="fr-FR" dirty="0" smtClean="0"/>
              <a:t>If (expression scalaire)</a:t>
            </a:r>
          </a:p>
          <a:p>
            <a:pPr lvl="2"/>
            <a:r>
              <a:rPr lang="fr-FR" dirty="0" err="1" smtClean="0"/>
              <a:t>Num_thread</a:t>
            </a:r>
            <a:r>
              <a:rPr lang="fr-FR" dirty="0" smtClean="0"/>
              <a:t> (nombre)</a:t>
            </a:r>
          </a:p>
          <a:p>
            <a:pPr lvl="2"/>
            <a:r>
              <a:rPr lang="fr-FR" dirty="0" err="1" smtClean="0"/>
              <a:t>Private</a:t>
            </a:r>
            <a:r>
              <a:rPr lang="fr-FR" dirty="0" smtClean="0"/>
              <a:t> (liste de variables)</a:t>
            </a:r>
          </a:p>
          <a:p>
            <a:pPr lvl="2"/>
            <a:r>
              <a:rPr lang="fr-FR" dirty="0" err="1" smtClean="0"/>
              <a:t>Firstprivate</a:t>
            </a:r>
            <a:r>
              <a:rPr lang="fr-FR" dirty="0" smtClean="0"/>
              <a:t> </a:t>
            </a:r>
            <a:r>
              <a:rPr lang="fr-FR" dirty="0"/>
              <a:t>(liste de variables</a:t>
            </a:r>
            <a:r>
              <a:rPr lang="fr-FR" dirty="0" smtClean="0"/>
              <a:t>)</a:t>
            </a:r>
          </a:p>
          <a:p>
            <a:pPr lvl="2"/>
            <a:r>
              <a:rPr lang="fr-FR" dirty="0" err="1" smtClean="0"/>
              <a:t>Shared</a:t>
            </a:r>
            <a:r>
              <a:rPr lang="fr-FR" dirty="0" smtClean="0"/>
              <a:t> </a:t>
            </a:r>
            <a:r>
              <a:rPr lang="fr-FR" dirty="0"/>
              <a:t>(liste de variables</a:t>
            </a:r>
            <a:r>
              <a:rPr lang="fr-FR" dirty="0" smtClean="0"/>
              <a:t>)</a:t>
            </a:r>
          </a:p>
          <a:p>
            <a:pPr lvl="2"/>
            <a:r>
              <a:rPr lang="fr-FR" dirty="0" smtClean="0"/>
              <a:t>Default </a:t>
            </a:r>
            <a:r>
              <a:rPr lang="fr-FR" dirty="0"/>
              <a:t>(liste de variables)</a:t>
            </a:r>
          </a:p>
          <a:p>
            <a:pPr lvl="2"/>
            <a:endParaRPr lang="fr-FR" dirty="0" smtClean="0"/>
          </a:p>
          <a:p>
            <a:pPr lvl="2"/>
            <a:endParaRPr lang="fr-FR" dirty="0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AEB7CAB2-657D-6E44-91A6-A24BD9130BAB}" type="datetime1">
              <a:rPr lang="fr-FR" smtClean="0"/>
              <a:t>28/09/17</a:t>
            </a:fld>
            <a:endParaRPr lang="fr-FR" dirty="0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A6C87E8C-A1B1-CC4A-8C89-9A370644B80A}" type="slidenum">
              <a:rPr lang="fr-FR" smtClean="0"/>
              <a:pPr/>
              <a:t>23</a:t>
            </a:fld>
            <a:endParaRPr lang="fr-FR" dirty="0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fr-FR" dirty="0" smtClean="0"/>
              <a:t>Rémi Ronfard - GMIN317 – Game </a:t>
            </a:r>
            <a:r>
              <a:rPr lang="fr-FR" dirty="0" err="1" smtClean="0"/>
              <a:t>Engine</a:t>
            </a:r>
            <a:r>
              <a:rPr lang="fr-FR" dirty="0" smtClean="0"/>
              <a:t> 2  </a:t>
            </a:r>
            <a:endParaRPr lang="fr-FR" b="1" dirty="0"/>
          </a:p>
        </p:txBody>
      </p:sp>
    </p:spTree>
    <p:extLst>
      <p:ext uri="{BB962C8B-B14F-4D97-AF65-F5344CB8AC3E}">
        <p14:creationId xmlns:p14="http://schemas.microsoft.com/office/powerpoint/2010/main" val="139351654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A6C87E8C-A1B1-CC4A-8C89-9A370644B80A}" type="slidenum">
              <a:rPr lang="fr-FR" smtClean="0"/>
              <a:pPr/>
              <a:t>24</a:t>
            </a:fld>
            <a:endParaRPr lang="fr-FR" dirty="0"/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2ED88F81-E892-434E-B5F5-D85D36598338}" type="datetime1">
              <a:rPr lang="fr-FR" smtClean="0"/>
              <a:t>28/09/17</a:t>
            </a:fld>
            <a:endParaRPr lang="fr-FR" dirty="0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fr-FR" smtClean="0"/>
              <a:t>Rémi Ronfard –remi.ronfard@inria.fr – GMIN317 – </a:t>
            </a:r>
            <a:r>
              <a:rPr lang="fr-FR" b="1" smtClean="0"/>
              <a:t>GAME ENGINE 2</a:t>
            </a:r>
            <a:endParaRPr lang="fr-FR" b="1" dirty="0"/>
          </a:p>
        </p:txBody>
      </p:sp>
      <p:pic>
        <p:nvPicPr>
          <p:cNvPr id="7" name="Imag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57200"/>
            <a:ext cx="9144000" cy="59393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836249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A6C87E8C-A1B1-CC4A-8C89-9A370644B80A}" type="slidenum">
              <a:rPr lang="fr-FR" smtClean="0"/>
              <a:pPr/>
              <a:t>25</a:t>
            </a:fld>
            <a:endParaRPr lang="fr-FR" dirty="0"/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2ED88F81-E892-434E-B5F5-D85D36598338}" type="datetime1">
              <a:rPr lang="fr-FR" smtClean="0"/>
              <a:t>28/09/17</a:t>
            </a:fld>
            <a:endParaRPr lang="fr-FR" dirty="0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fr-FR" smtClean="0"/>
              <a:t>Rémi Ronfard –remi.ronfard@inria.fr – GMIN317 – </a:t>
            </a:r>
            <a:r>
              <a:rPr lang="fr-FR" b="1" smtClean="0"/>
              <a:t>GAME ENGINE 2</a:t>
            </a:r>
            <a:endParaRPr lang="fr-FR" b="1" dirty="0"/>
          </a:p>
        </p:txBody>
      </p:sp>
      <p:pic>
        <p:nvPicPr>
          <p:cNvPr id="7" name="Imag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104900"/>
            <a:ext cx="9144000" cy="4640712"/>
          </a:xfrm>
          <a:prstGeom prst="rect">
            <a:avLst/>
          </a:prstGeom>
        </p:spPr>
      </p:pic>
      <p:sp>
        <p:nvSpPr>
          <p:cNvPr id="8" name="ZoneTexte 7"/>
          <p:cNvSpPr txBox="1"/>
          <p:nvPr/>
        </p:nvSpPr>
        <p:spPr>
          <a:xfrm>
            <a:off x="3675020" y="6113481"/>
            <a:ext cx="50865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/>
              <a:t>Source : Luke </a:t>
            </a:r>
            <a:r>
              <a:rPr lang="fr-FR" dirty="0" err="1" smtClean="0"/>
              <a:t>Tierney</a:t>
            </a:r>
            <a:r>
              <a:rPr lang="fr-FR" dirty="0" smtClean="0"/>
              <a:t>, </a:t>
            </a:r>
            <a:r>
              <a:rPr lang="fr-FR" dirty="0" err="1" smtClean="0"/>
              <a:t>Brief</a:t>
            </a:r>
            <a:r>
              <a:rPr lang="fr-FR" dirty="0" smtClean="0"/>
              <a:t> introduction to </a:t>
            </a:r>
            <a:r>
              <a:rPr lang="fr-FR" dirty="0" err="1" smtClean="0"/>
              <a:t>OpenMP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87563698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fr-FR" dirty="0" smtClean="0"/>
              <a:t>Programmation par tâches en </a:t>
            </a:r>
            <a:r>
              <a:rPr lang="fr-FR" dirty="0" err="1" smtClean="0"/>
              <a:t>OpenMP</a:t>
            </a:r>
            <a:r>
              <a:rPr lang="fr-FR" dirty="0" smtClean="0"/>
              <a:t>:</a:t>
            </a:r>
          </a:p>
          <a:p>
            <a:pPr lvl="1"/>
            <a:r>
              <a:rPr lang="fr-FR" dirty="0" smtClean="0"/>
              <a:t>#</a:t>
            </a:r>
            <a:r>
              <a:rPr lang="fr-FR" dirty="0" err="1" smtClean="0"/>
              <a:t>pragma</a:t>
            </a:r>
            <a:r>
              <a:rPr lang="fr-FR" dirty="0" smtClean="0"/>
              <a:t> </a:t>
            </a:r>
            <a:r>
              <a:rPr lang="fr-FR" dirty="0" err="1" smtClean="0"/>
              <a:t>omp</a:t>
            </a:r>
            <a:r>
              <a:rPr lang="fr-FR" dirty="0" smtClean="0"/>
              <a:t> </a:t>
            </a:r>
            <a:r>
              <a:rPr lang="fr-FR" dirty="0" err="1" smtClean="0"/>
              <a:t>task</a:t>
            </a:r>
            <a:r>
              <a:rPr lang="fr-FR" dirty="0" smtClean="0"/>
              <a:t> [clause]</a:t>
            </a:r>
          </a:p>
          <a:p>
            <a:pPr lvl="1"/>
            <a:endParaRPr lang="fr-FR" dirty="0"/>
          </a:p>
          <a:p>
            <a:r>
              <a:rPr lang="fr-FR" dirty="0" smtClean="0"/>
              <a:t>Exemples de clauses:</a:t>
            </a:r>
          </a:p>
          <a:p>
            <a:pPr lvl="2"/>
            <a:r>
              <a:rPr lang="fr-FR" dirty="0"/>
              <a:t>If (expression scalaire)</a:t>
            </a:r>
          </a:p>
          <a:p>
            <a:pPr lvl="2"/>
            <a:r>
              <a:rPr lang="fr-FR" dirty="0" err="1" smtClean="0"/>
              <a:t>Untied</a:t>
            </a:r>
            <a:endParaRPr lang="fr-FR" dirty="0" smtClean="0"/>
          </a:p>
          <a:p>
            <a:pPr lvl="2"/>
            <a:r>
              <a:rPr lang="fr-FR" dirty="0" err="1" smtClean="0"/>
              <a:t>Private</a:t>
            </a:r>
            <a:r>
              <a:rPr lang="fr-FR" dirty="0" smtClean="0"/>
              <a:t> </a:t>
            </a:r>
            <a:r>
              <a:rPr lang="fr-FR" dirty="0"/>
              <a:t>(liste de variables)</a:t>
            </a:r>
          </a:p>
          <a:p>
            <a:pPr lvl="2"/>
            <a:r>
              <a:rPr lang="fr-FR" dirty="0" err="1"/>
              <a:t>Firstprivate</a:t>
            </a:r>
            <a:r>
              <a:rPr lang="fr-FR" dirty="0"/>
              <a:t> (liste de variables)</a:t>
            </a:r>
          </a:p>
          <a:p>
            <a:pPr lvl="2"/>
            <a:r>
              <a:rPr lang="fr-FR" dirty="0" err="1"/>
              <a:t>Shared</a:t>
            </a:r>
            <a:r>
              <a:rPr lang="fr-FR" dirty="0"/>
              <a:t> (liste de variables)</a:t>
            </a:r>
          </a:p>
          <a:p>
            <a:pPr lvl="2"/>
            <a:r>
              <a:rPr lang="fr-FR" dirty="0"/>
              <a:t>Default (liste de variables)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A6C87E8C-A1B1-CC4A-8C89-9A370644B80A}" type="slidenum">
              <a:rPr lang="fr-FR" smtClean="0"/>
              <a:pPr/>
              <a:t>26</a:t>
            </a:fld>
            <a:endParaRPr lang="fr-FR" dirty="0"/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2ED88F81-E892-434E-B5F5-D85D36598338}" type="datetime1">
              <a:rPr lang="fr-FR" smtClean="0"/>
              <a:t>28/09/17</a:t>
            </a:fld>
            <a:endParaRPr lang="fr-FR" dirty="0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fr-FR" dirty="0" smtClean="0"/>
              <a:t>Rémi Ronfard - GMIN317 – Game </a:t>
            </a:r>
            <a:r>
              <a:rPr lang="fr-FR" dirty="0" err="1" smtClean="0"/>
              <a:t>Engine</a:t>
            </a:r>
            <a:r>
              <a:rPr lang="fr-FR" dirty="0" smtClean="0"/>
              <a:t> 2  </a:t>
            </a:r>
            <a:endParaRPr lang="fr-FR" b="1" dirty="0"/>
          </a:p>
        </p:txBody>
      </p:sp>
    </p:spTree>
    <p:extLst>
      <p:ext uri="{BB962C8B-B14F-4D97-AF65-F5344CB8AC3E}">
        <p14:creationId xmlns:p14="http://schemas.microsoft.com/office/powerpoint/2010/main" val="287376282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A6C87E8C-A1B1-CC4A-8C89-9A370644B80A}" type="slidenum">
              <a:rPr lang="fr-FR" smtClean="0"/>
              <a:pPr/>
              <a:t>27</a:t>
            </a:fld>
            <a:endParaRPr lang="fr-FR" dirty="0"/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2ED88F81-E892-434E-B5F5-D85D36598338}" type="datetime1">
              <a:rPr lang="fr-FR" smtClean="0"/>
              <a:t>28/09/17</a:t>
            </a:fld>
            <a:endParaRPr lang="fr-FR" dirty="0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fr-FR" dirty="0" smtClean="0"/>
              <a:t>Rémi Ronfard - GMIN317 – Game </a:t>
            </a:r>
            <a:r>
              <a:rPr lang="fr-FR" dirty="0" err="1" smtClean="0"/>
              <a:t>Engine</a:t>
            </a:r>
            <a:r>
              <a:rPr lang="fr-FR" dirty="0" smtClean="0"/>
              <a:t> 2  </a:t>
            </a:r>
            <a:endParaRPr lang="fr-FR" b="1" dirty="0"/>
          </a:p>
        </p:txBody>
      </p:sp>
      <p:pic>
        <p:nvPicPr>
          <p:cNvPr id="10" name="Image 9" descr="Capture d’écran 2014-09-19 à 13.34.32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4496" y="889919"/>
            <a:ext cx="5715134" cy="54200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183604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algn="just"/>
            <a:r>
              <a:rPr lang="fr-FR" dirty="0" smtClean="0"/>
              <a:t>Comment gérer les problèmes de synchronisation</a:t>
            </a:r>
          </a:p>
          <a:p>
            <a:pPr lvl="1" algn="just"/>
            <a:r>
              <a:rPr lang="fr-FR" dirty="0" err="1" smtClean="0"/>
              <a:t>Lock</a:t>
            </a:r>
            <a:endParaRPr lang="fr-FR" dirty="0" smtClean="0"/>
          </a:p>
          <a:p>
            <a:pPr lvl="1" algn="just"/>
            <a:r>
              <a:rPr lang="fr-FR" dirty="0" smtClean="0"/>
              <a:t>Opérations atomiques</a:t>
            </a:r>
          </a:p>
          <a:p>
            <a:pPr algn="just"/>
            <a:endParaRPr lang="fr-FR" dirty="0"/>
          </a:p>
          <a:p>
            <a:pPr algn="just"/>
            <a:r>
              <a:rPr lang="fr-FR" dirty="0" smtClean="0"/>
              <a:t>Pour plus de détails, on peut consulter</a:t>
            </a:r>
          </a:p>
          <a:p>
            <a:pPr lvl="1"/>
            <a:r>
              <a:rPr lang="en-US" dirty="0" smtClean="0"/>
              <a:t>Mattson &amp; M</a:t>
            </a:r>
            <a:r>
              <a:rPr lang="fr-FR" dirty="0" smtClean="0"/>
              <a:t>e</a:t>
            </a:r>
            <a:r>
              <a:rPr lang="en-US" dirty="0" err="1" smtClean="0"/>
              <a:t>adows</a:t>
            </a:r>
            <a:r>
              <a:rPr lang="en-US" dirty="0" smtClean="0"/>
              <a:t>. A </a:t>
            </a:r>
            <a:r>
              <a:rPr lang="en-US" dirty="0"/>
              <a:t>“Hands-on” Introduction </a:t>
            </a:r>
            <a:r>
              <a:rPr lang="en-US" dirty="0" smtClean="0"/>
              <a:t>to </a:t>
            </a:r>
            <a:r>
              <a:rPr lang="fr-FR" dirty="0" err="1" smtClean="0"/>
              <a:t>OpenMP</a:t>
            </a:r>
            <a:r>
              <a:rPr lang="fr-FR" dirty="0" smtClean="0"/>
              <a:t>.</a:t>
            </a:r>
          </a:p>
          <a:p>
            <a:pPr lvl="1"/>
            <a:r>
              <a:rPr lang="fr-FR" dirty="0" err="1" smtClean="0"/>
              <a:t>Kiessling</a:t>
            </a:r>
            <a:r>
              <a:rPr lang="fr-FR" dirty="0" smtClean="0"/>
              <a:t>. </a:t>
            </a:r>
            <a:r>
              <a:rPr lang="en-US" dirty="0"/>
              <a:t>An Introduction </a:t>
            </a:r>
            <a:r>
              <a:rPr lang="en-US" dirty="0" smtClean="0"/>
              <a:t>to </a:t>
            </a:r>
            <a:r>
              <a:rPr lang="it-IT" dirty="0" err="1" smtClean="0"/>
              <a:t>Parallel</a:t>
            </a:r>
            <a:r>
              <a:rPr lang="it-IT" dirty="0" smtClean="0"/>
              <a:t> Programming </a:t>
            </a:r>
            <a:r>
              <a:rPr lang="en-US" dirty="0" smtClean="0"/>
              <a:t>with </a:t>
            </a:r>
            <a:r>
              <a:rPr lang="en-US" dirty="0" err="1" smtClean="0"/>
              <a:t>OpenMP</a:t>
            </a:r>
            <a:r>
              <a:rPr lang="en-US" dirty="0" smtClean="0"/>
              <a:t>.</a:t>
            </a: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A6C87E8C-A1B1-CC4A-8C89-9A370644B80A}" type="slidenum">
              <a:rPr lang="fr-FR" smtClean="0"/>
              <a:pPr/>
              <a:t>28</a:t>
            </a:fld>
            <a:endParaRPr lang="fr-FR" dirty="0"/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2ED88F81-E892-434E-B5F5-D85D36598338}" type="datetime1">
              <a:rPr lang="fr-FR" smtClean="0"/>
              <a:t>28/09/17</a:t>
            </a:fld>
            <a:endParaRPr lang="fr-FR" dirty="0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fr-FR" dirty="0" smtClean="0"/>
              <a:t>Rémi Ronfard - GMIN317 – Game </a:t>
            </a:r>
            <a:r>
              <a:rPr lang="fr-FR" dirty="0" err="1" smtClean="0"/>
              <a:t>Engine</a:t>
            </a:r>
            <a:r>
              <a:rPr lang="fr-FR" dirty="0" smtClean="0"/>
              <a:t> 2  </a:t>
            </a:r>
            <a:endParaRPr lang="fr-FR" b="1" dirty="0"/>
          </a:p>
        </p:txBody>
      </p:sp>
    </p:spTree>
    <p:extLst>
      <p:ext uri="{BB962C8B-B14F-4D97-AF65-F5344CB8AC3E}">
        <p14:creationId xmlns:p14="http://schemas.microsoft.com/office/powerpoint/2010/main" val="105543797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r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8" name="Espace réservé du contenu 7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marL="0" indent="0" algn="ctr">
              <a:buNone/>
            </a:pPr>
            <a:r>
              <a:rPr lang="fr-FR" dirty="0" smtClean="0"/>
              <a:t>Stockage</a:t>
            </a: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A6C87E8C-A1B1-CC4A-8C89-9A370644B80A}" type="slidenum">
              <a:rPr lang="fr-FR" smtClean="0"/>
              <a:pPr/>
              <a:t>29</a:t>
            </a:fld>
            <a:endParaRPr lang="fr-FR" dirty="0"/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2ED88F81-E892-434E-B5F5-D85D36598338}" type="datetime1">
              <a:rPr lang="fr-FR" smtClean="0"/>
              <a:t>28/09/17</a:t>
            </a:fld>
            <a:endParaRPr lang="fr-FR" dirty="0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fr-FR" dirty="0" smtClean="0"/>
              <a:t>Rémi Ronfard - GMIN317 – Game </a:t>
            </a:r>
            <a:r>
              <a:rPr lang="fr-FR" dirty="0" err="1" smtClean="0"/>
              <a:t>Engine</a:t>
            </a:r>
            <a:r>
              <a:rPr lang="fr-FR" dirty="0" smtClean="0"/>
              <a:t> 2  </a:t>
            </a:r>
            <a:endParaRPr lang="fr-FR" b="1" dirty="0"/>
          </a:p>
        </p:txBody>
      </p:sp>
    </p:spTree>
    <p:extLst>
      <p:ext uri="{BB962C8B-B14F-4D97-AF65-F5344CB8AC3E}">
        <p14:creationId xmlns:p14="http://schemas.microsoft.com/office/powerpoint/2010/main" val="122453202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 anchor="ctr">
            <a:normAutofit/>
          </a:bodyPr>
          <a:lstStyle/>
          <a:p>
            <a:pPr marL="0" indent="0">
              <a:buNone/>
            </a:pPr>
            <a:r>
              <a:rPr lang="fr-FR" sz="2800" b="1" dirty="0" smtClean="0"/>
              <a:t>Comment optimiser votre mémoire pour accélérer vos calculs ?</a:t>
            </a:r>
            <a:endParaRPr lang="fr-FR" sz="2800" b="1" dirty="0"/>
          </a:p>
          <a:p>
            <a:pPr marL="0" indent="0">
              <a:buNone/>
            </a:pPr>
            <a:r>
              <a:rPr lang="fr-FR" sz="2800" b="1" dirty="0" smtClean="0"/>
              <a:t>Que faire calculer à votre moteur de jeux ?</a:t>
            </a:r>
            <a:endParaRPr lang="fr-FR" sz="2800" b="1" dirty="0"/>
          </a:p>
          <a:p>
            <a:pPr marL="0" indent="0">
              <a:buNone/>
            </a:pPr>
            <a:r>
              <a:rPr lang="fr-FR" sz="2800" b="1" dirty="0"/>
              <a:t>Comment </a:t>
            </a:r>
            <a:r>
              <a:rPr lang="fr-FR" sz="2800" b="1" dirty="0" smtClean="0"/>
              <a:t>sauvegarder les données ?</a:t>
            </a:r>
            <a:endParaRPr lang="fr-FR" sz="2800" b="1" dirty="0"/>
          </a:p>
          <a:p>
            <a:pPr marL="0" indent="0">
              <a:buNone/>
            </a:pPr>
            <a:r>
              <a:rPr lang="fr-FR" sz="2800" b="1" dirty="0"/>
              <a:t>Comment </a:t>
            </a:r>
            <a:r>
              <a:rPr lang="fr-FR" sz="2800" b="1" dirty="0" smtClean="0"/>
              <a:t>communiquer entre différents composants ?</a:t>
            </a:r>
            <a:endParaRPr lang="fr-FR" sz="2800" b="1" dirty="0"/>
          </a:p>
          <a:p>
            <a:pPr marL="0" indent="0">
              <a:buNone/>
            </a:pPr>
            <a:r>
              <a:rPr lang="fr-FR" sz="2800" b="1" dirty="0" smtClean="0"/>
              <a:t>Comment valider votre travail ?</a:t>
            </a:r>
          </a:p>
          <a:p>
            <a:pPr marL="0" indent="0">
              <a:buNone/>
            </a:pPr>
            <a:r>
              <a:rPr lang="fr-FR" sz="2800" b="1" dirty="0" smtClean="0"/>
              <a:t>Ou trouver exemples et inspiration ?</a:t>
            </a:r>
            <a:endParaRPr lang="fr-FR" sz="2800" b="1" dirty="0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3"/>
          </p:nvPr>
        </p:nvSpPr>
        <p:spPr>
          <a:xfrm>
            <a:off x="-10762" y="6535835"/>
            <a:ext cx="6030562" cy="347070"/>
          </a:xfrm>
        </p:spPr>
        <p:txBody>
          <a:bodyPr/>
          <a:lstStyle/>
          <a:p>
            <a:r>
              <a:rPr lang="fr-FR" dirty="0" smtClean="0"/>
              <a:t>Rémi Ronfard - GMIN317 – Game </a:t>
            </a:r>
            <a:r>
              <a:rPr lang="fr-FR" dirty="0" err="1" smtClean="0"/>
              <a:t>Engine</a:t>
            </a:r>
            <a:r>
              <a:rPr lang="fr-FR" dirty="0" smtClean="0"/>
              <a:t> 2  </a:t>
            </a:r>
            <a:endParaRPr lang="fr-FR" dirty="0"/>
          </a:p>
        </p:txBody>
      </p:sp>
      <p:sp>
        <p:nvSpPr>
          <p:cNvPr id="7" name="Espace réservé de la date 6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5196DD9C-7198-9745-9E71-7196063AEABF}" type="datetime1">
              <a:rPr lang="fr-FR" smtClean="0"/>
              <a:t>28/09/17</a:t>
            </a:fld>
            <a:endParaRPr lang="fr-FR" dirty="0"/>
          </a:p>
        </p:txBody>
      </p:sp>
      <p:sp>
        <p:nvSpPr>
          <p:cNvPr id="8" name="Espace réservé du numéro de diapositive 7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A6C87E8C-A1B1-CC4A-8C89-9A370644B80A}" type="slidenum">
              <a:rPr lang="fr-FR" smtClean="0"/>
              <a:pPr/>
              <a:t>3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57509289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fr-FR" dirty="0" smtClean="0"/>
              <a:t>Gestion des IO disque</a:t>
            </a:r>
          </a:p>
          <a:p>
            <a:pPr lvl="1"/>
            <a:r>
              <a:rPr lang="fr-FR" dirty="0" smtClean="0"/>
              <a:t>L’</a:t>
            </a:r>
            <a:r>
              <a:rPr lang="fr-FR" dirty="0"/>
              <a:t>é</a:t>
            </a:r>
            <a:r>
              <a:rPr lang="fr-FR" dirty="0" smtClean="0"/>
              <a:t>criture sur le disque a un coup non négligeable.</a:t>
            </a:r>
          </a:p>
          <a:p>
            <a:pPr lvl="1"/>
            <a:r>
              <a:rPr lang="fr-FR" dirty="0" smtClean="0"/>
              <a:t>Réserver cette étape pour les sauvegarde massive</a:t>
            </a:r>
          </a:p>
          <a:p>
            <a:pPr lvl="1"/>
            <a:r>
              <a:rPr lang="fr-FR" dirty="0" smtClean="0"/>
              <a:t>Pour le faire en temps réel, réaliser l’écriture par un thread  (pas le thread principal)</a:t>
            </a:r>
          </a:p>
          <a:p>
            <a:pPr lvl="1"/>
            <a:r>
              <a:rPr lang="fr-FR" dirty="0" smtClean="0"/>
              <a:t>Structurer au mieux les données écrites</a:t>
            </a:r>
          </a:p>
          <a:p>
            <a:pPr lvl="1"/>
            <a:r>
              <a:rPr lang="fr-FR" dirty="0" smtClean="0"/>
              <a:t>Préférer la sauvegarde binaire</a:t>
            </a:r>
          </a:p>
          <a:p>
            <a:pPr lvl="1"/>
            <a:endParaRPr lang="fr-FR" dirty="0" smtClean="0"/>
          </a:p>
          <a:p>
            <a:pPr lvl="1"/>
            <a:r>
              <a:rPr lang="fr-FR" dirty="0" smtClean="0"/>
              <a:t>Mettre en place un outil de gestion de ressource</a:t>
            </a:r>
          </a:p>
          <a:p>
            <a:endParaRPr lang="fr-FR" dirty="0" smtClean="0"/>
          </a:p>
          <a:p>
            <a:r>
              <a:rPr lang="fr-FR" dirty="0" smtClean="0"/>
              <a:t>Il est strictement interdit d’utiliser les adresses absolues !</a:t>
            </a: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A6C87E8C-A1B1-CC4A-8C89-9A370644B80A}" type="slidenum">
              <a:rPr lang="fr-FR" smtClean="0"/>
              <a:pPr/>
              <a:t>30</a:t>
            </a:fld>
            <a:endParaRPr lang="fr-FR" dirty="0"/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66A2ED34-359D-FE47-A91F-1DB091E3414E}" type="datetime1">
              <a:rPr lang="fr-FR" smtClean="0"/>
              <a:t>28/09/17</a:t>
            </a:fld>
            <a:endParaRPr lang="fr-FR" dirty="0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fr-FR" dirty="0" smtClean="0"/>
              <a:t>Rémi Ronfard - GMIN317 – Game </a:t>
            </a:r>
            <a:r>
              <a:rPr lang="fr-FR" dirty="0" err="1" smtClean="0"/>
              <a:t>Engine</a:t>
            </a:r>
            <a:r>
              <a:rPr lang="fr-FR" dirty="0" smtClean="0"/>
              <a:t> 2  </a:t>
            </a:r>
            <a:endParaRPr lang="fr-FR" b="1" dirty="0"/>
          </a:p>
        </p:txBody>
      </p:sp>
    </p:spTree>
    <p:extLst>
      <p:ext uri="{BB962C8B-B14F-4D97-AF65-F5344CB8AC3E}">
        <p14:creationId xmlns:p14="http://schemas.microsoft.com/office/powerpoint/2010/main" val="181631109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 smtClean="0"/>
              <a:t>La sérialisation des données</a:t>
            </a:r>
          </a:p>
          <a:p>
            <a:pPr lvl="1"/>
            <a:r>
              <a:rPr lang="fr-FR" dirty="0" smtClean="0"/>
              <a:t>Méthode de stockage des objets </a:t>
            </a:r>
          </a:p>
          <a:p>
            <a:pPr lvl="1"/>
            <a:r>
              <a:rPr lang="fr-FR" dirty="0" smtClean="0"/>
              <a:t>Principalement utilisé pour </a:t>
            </a:r>
          </a:p>
          <a:p>
            <a:pPr lvl="2"/>
            <a:r>
              <a:rPr lang="fr-FR" dirty="0" smtClean="0"/>
              <a:t>le chargement</a:t>
            </a:r>
          </a:p>
          <a:p>
            <a:pPr lvl="2"/>
            <a:r>
              <a:rPr lang="fr-FR" dirty="0" smtClean="0"/>
              <a:t>La sauvegarde des états</a:t>
            </a:r>
          </a:p>
          <a:p>
            <a:pPr lvl="2"/>
            <a:r>
              <a:rPr lang="fr-FR" dirty="0" smtClean="0"/>
              <a:t>Les préférences</a:t>
            </a:r>
          </a:p>
          <a:p>
            <a:r>
              <a:rPr lang="fr-FR" dirty="0" smtClean="0"/>
              <a:t>Mais C++ n’offre pas de méthode de sérialisation</a:t>
            </a:r>
          </a:p>
          <a:p>
            <a:pPr lvl="1"/>
            <a:r>
              <a:rPr lang="fr-FR" dirty="0" smtClean="0"/>
              <a:t>Soit développer ces méthodes</a:t>
            </a:r>
          </a:p>
          <a:p>
            <a:pPr lvl="1"/>
            <a:r>
              <a:rPr lang="fr-FR" dirty="0" smtClean="0"/>
              <a:t>Soit utiliser des méthodes existantes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A6C87E8C-A1B1-CC4A-8C89-9A370644B80A}" type="slidenum">
              <a:rPr lang="fr-FR" smtClean="0"/>
              <a:pPr/>
              <a:t>31</a:t>
            </a:fld>
            <a:endParaRPr lang="fr-FR" dirty="0"/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66A2ED34-359D-FE47-A91F-1DB091E3414E}" type="datetime1">
              <a:rPr lang="fr-FR" smtClean="0"/>
              <a:t>28/09/17</a:t>
            </a:fld>
            <a:endParaRPr lang="fr-FR" dirty="0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fr-FR" dirty="0" smtClean="0"/>
              <a:t>Rémi Ronfard - GMIN317 – Game </a:t>
            </a:r>
            <a:r>
              <a:rPr lang="fr-FR" dirty="0" err="1" smtClean="0"/>
              <a:t>Engine</a:t>
            </a:r>
            <a:r>
              <a:rPr lang="fr-FR" dirty="0" smtClean="0"/>
              <a:t> 2  </a:t>
            </a:r>
            <a:endParaRPr lang="fr-FR" b="1" dirty="0"/>
          </a:p>
        </p:txBody>
      </p:sp>
    </p:spTree>
    <p:extLst>
      <p:ext uri="{BB962C8B-B14F-4D97-AF65-F5344CB8AC3E}">
        <p14:creationId xmlns:p14="http://schemas.microsoft.com/office/powerpoint/2010/main" val="409337120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 smtClean="0"/>
              <a:t>Un outil de sérialisation doit contenir:</a:t>
            </a:r>
          </a:p>
          <a:p>
            <a:pPr lvl="1"/>
            <a:r>
              <a:rPr lang="fr-FR" dirty="0" smtClean="0"/>
              <a:t>Une méthode de sauvegarde des instances</a:t>
            </a:r>
          </a:p>
          <a:p>
            <a:pPr lvl="1"/>
            <a:r>
              <a:rPr lang="fr-FR" dirty="0" smtClean="0"/>
              <a:t>Une méthode de sélection de données </a:t>
            </a:r>
          </a:p>
          <a:p>
            <a:pPr lvl="2"/>
            <a:r>
              <a:rPr lang="fr-FR" dirty="0" smtClean="0"/>
              <a:t>Plusieurs sauvegarde par exemple</a:t>
            </a:r>
          </a:p>
          <a:p>
            <a:pPr lvl="1"/>
            <a:r>
              <a:rPr lang="fr-FR" dirty="0" smtClean="0"/>
              <a:t>Supporter la sauvegarder sous différents formats</a:t>
            </a:r>
          </a:p>
          <a:p>
            <a:pPr lvl="2"/>
            <a:r>
              <a:rPr lang="fr-FR" dirty="0" smtClean="0"/>
              <a:t>Release (binaire) vs </a:t>
            </a:r>
            <a:r>
              <a:rPr lang="fr-FR" dirty="0" err="1" smtClean="0"/>
              <a:t>Debug</a:t>
            </a:r>
            <a:r>
              <a:rPr lang="fr-FR" dirty="0" smtClean="0"/>
              <a:t> (</a:t>
            </a:r>
            <a:r>
              <a:rPr lang="fr-FR" dirty="0" err="1" smtClean="0"/>
              <a:t>verbose</a:t>
            </a:r>
            <a:r>
              <a:rPr lang="fr-FR" dirty="0" smtClean="0"/>
              <a:t>)</a:t>
            </a:r>
          </a:p>
          <a:p>
            <a:pPr lvl="1"/>
            <a:r>
              <a:rPr lang="fr-FR" dirty="0" smtClean="0"/>
              <a:t>Chargement de différents média</a:t>
            </a:r>
          </a:p>
          <a:p>
            <a:pPr lvl="1"/>
            <a:r>
              <a:rPr lang="fr-FR" dirty="0" smtClean="0"/>
              <a:t>Contrôler la taille de la sauvegarde</a:t>
            </a:r>
          </a:p>
          <a:p>
            <a:pPr lvl="1"/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A6C87E8C-A1B1-CC4A-8C89-9A370644B80A}" type="slidenum">
              <a:rPr lang="fr-FR" smtClean="0"/>
              <a:pPr/>
              <a:t>32</a:t>
            </a:fld>
            <a:endParaRPr lang="fr-FR" dirty="0"/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66A2ED34-359D-FE47-A91F-1DB091E3414E}" type="datetime1">
              <a:rPr lang="fr-FR" smtClean="0"/>
              <a:t>28/09/17</a:t>
            </a:fld>
            <a:endParaRPr lang="fr-FR" dirty="0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fr-FR" dirty="0" smtClean="0"/>
              <a:t>Rémi Ronfard - GMIN317 – Game </a:t>
            </a:r>
            <a:r>
              <a:rPr lang="fr-FR" dirty="0" err="1" smtClean="0"/>
              <a:t>Engine</a:t>
            </a:r>
            <a:r>
              <a:rPr lang="fr-FR" dirty="0" smtClean="0"/>
              <a:t> 2  </a:t>
            </a:r>
            <a:endParaRPr lang="fr-FR" b="1" dirty="0"/>
          </a:p>
        </p:txBody>
      </p:sp>
    </p:spTree>
    <p:extLst>
      <p:ext uri="{BB962C8B-B14F-4D97-AF65-F5344CB8AC3E}">
        <p14:creationId xmlns:p14="http://schemas.microsoft.com/office/powerpoint/2010/main" val="150934172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marL="0" indent="0" algn="ctr">
              <a:buNone/>
            </a:pPr>
            <a:r>
              <a:rPr lang="fr-FR" dirty="0" smtClean="0"/>
              <a:t>Réseau</a:t>
            </a: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A6C87E8C-A1B1-CC4A-8C89-9A370644B80A}" type="slidenum">
              <a:rPr lang="fr-FR" smtClean="0"/>
              <a:pPr/>
              <a:t>33</a:t>
            </a:fld>
            <a:endParaRPr lang="fr-FR" dirty="0"/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AAB1DD30-0B32-A848-8410-C20CD9CDC563}" type="datetime1">
              <a:rPr lang="fr-FR" smtClean="0"/>
              <a:t>28/09/17</a:t>
            </a:fld>
            <a:endParaRPr lang="fr-FR" dirty="0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fr-FR" dirty="0" smtClean="0"/>
              <a:t>Rémi Ronfard - GMIN317 – Game </a:t>
            </a:r>
            <a:r>
              <a:rPr lang="fr-FR" dirty="0" err="1" smtClean="0"/>
              <a:t>Engine</a:t>
            </a:r>
            <a:r>
              <a:rPr lang="fr-FR" dirty="0" smtClean="0"/>
              <a:t> 2  </a:t>
            </a:r>
            <a:endParaRPr lang="fr-FR" b="1" dirty="0"/>
          </a:p>
        </p:txBody>
      </p:sp>
    </p:spTree>
    <p:extLst>
      <p:ext uri="{BB962C8B-B14F-4D97-AF65-F5344CB8AC3E}">
        <p14:creationId xmlns:p14="http://schemas.microsoft.com/office/powerpoint/2010/main" val="277777018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 smtClean="0"/>
              <a:t>Pourquoi communiquer entre clients ?</a:t>
            </a:r>
          </a:p>
          <a:p>
            <a:pPr lvl="1"/>
            <a:r>
              <a:rPr lang="fr-FR" dirty="0" smtClean="0"/>
              <a:t>Permettre un mode multi-joueurs</a:t>
            </a:r>
          </a:p>
          <a:p>
            <a:pPr lvl="1"/>
            <a:r>
              <a:rPr lang="fr-FR" dirty="0" smtClean="0"/>
              <a:t>Permettre un mode massivement multi-joueurs</a:t>
            </a:r>
          </a:p>
          <a:p>
            <a:pPr lvl="1"/>
            <a:r>
              <a:rPr lang="fr-FR" dirty="0" smtClean="0"/>
              <a:t>Envoie des informations du master vers le client</a:t>
            </a:r>
          </a:p>
          <a:p>
            <a:pPr lvl="1"/>
            <a:endParaRPr lang="fr-FR" dirty="0"/>
          </a:p>
          <a:p>
            <a:r>
              <a:rPr lang="fr-FR" dirty="0" smtClean="0"/>
              <a:t>Communication entre les classes de deux applications</a:t>
            </a: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A6C87E8C-A1B1-CC4A-8C89-9A370644B80A}" type="slidenum">
              <a:rPr lang="fr-FR" smtClean="0"/>
              <a:pPr/>
              <a:t>34</a:t>
            </a:fld>
            <a:endParaRPr lang="fr-FR" dirty="0"/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AAB1DD30-0B32-A848-8410-C20CD9CDC563}" type="datetime1">
              <a:rPr lang="fr-FR" smtClean="0"/>
              <a:t>28/09/17</a:t>
            </a:fld>
            <a:endParaRPr lang="fr-FR" dirty="0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fr-FR" dirty="0" smtClean="0"/>
              <a:t>Rémi Ronfard - GMIN317 – Game </a:t>
            </a:r>
            <a:r>
              <a:rPr lang="fr-FR" dirty="0" err="1" smtClean="0"/>
              <a:t>Engine</a:t>
            </a:r>
            <a:r>
              <a:rPr lang="fr-FR" dirty="0" smtClean="0"/>
              <a:t> 2  </a:t>
            </a:r>
            <a:endParaRPr lang="fr-FR" b="1" dirty="0"/>
          </a:p>
        </p:txBody>
      </p:sp>
    </p:spTree>
    <p:extLst>
      <p:ext uri="{BB962C8B-B14F-4D97-AF65-F5344CB8AC3E}">
        <p14:creationId xmlns:p14="http://schemas.microsoft.com/office/powerpoint/2010/main" val="251226109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fr-FR" dirty="0" smtClean="0"/>
              <a:t>Pour rappel:</a:t>
            </a:r>
          </a:p>
          <a:p>
            <a:pPr lvl="1"/>
            <a:r>
              <a:rPr lang="fr-FR" dirty="0" smtClean="0"/>
              <a:t>Le réseau est orienté paquets</a:t>
            </a:r>
          </a:p>
          <a:p>
            <a:pPr lvl="1"/>
            <a:r>
              <a:rPr lang="fr-FR" dirty="0" smtClean="0"/>
              <a:t>Un paquet est un petit ensemble d’information</a:t>
            </a:r>
            <a:endParaRPr lang="fr-FR" dirty="0"/>
          </a:p>
          <a:p>
            <a:pPr lvl="1"/>
            <a:r>
              <a:rPr lang="fr-FR" dirty="0" smtClean="0"/>
              <a:t>Le chemin réseau n’est pas toujours le même</a:t>
            </a:r>
          </a:p>
          <a:p>
            <a:pPr lvl="1"/>
            <a:r>
              <a:rPr lang="fr-FR" dirty="0" smtClean="0"/>
              <a:t>Les paquets n’arrivent pas toujours dans leur ordre initial</a:t>
            </a:r>
          </a:p>
          <a:p>
            <a:pPr lvl="1"/>
            <a:endParaRPr lang="fr-FR" dirty="0"/>
          </a:p>
          <a:p>
            <a:r>
              <a:rPr lang="fr-FR" dirty="0" smtClean="0"/>
              <a:t>De nombreuses méthodes de communications</a:t>
            </a:r>
          </a:p>
          <a:p>
            <a:pPr lvl="1"/>
            <a:r>
              <a:rPr lang="fr-FR" dirty="0" smtClean="0"/>
              <a:t>Mais traditionnellement:</a:t>
            </a:r>
          </a:p>
          <a:p>
            <a:pPr lvl="2"/>
            <a:r>
              <a:rPr lang="fr-FR" dirty="0" smtClean="0"/>
              <a:t>TCP</a:t>
            </a:r>
          </a:p>
          <a:p>
            <a:pPr lvl="2"/>
            <a:r>
              <a:rPr lang="fr-FR" dirty="0" smtClean="0"/>
              <a:t>UDP</a:t>
            </a: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A6C87E8C-A1B1-CC4A-8C89-9A370644B80A}" type="slidenum">
              <a:rPr lang="fr-FR" smtClean="0"/>
              <a:pPr/>
              <a:t>35</a:t>
            </a:fld>
            <a:endParaRPr lang="fr-FR" dirty="0"/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AAB1DD30-0B32-A848-8410-C20CD9CDC563}" type="datetime1">
              <a:rPr lang="fr-FR" smtClean="0"/>
              <a:t>28/09/17</a:t>
            </a:fld>
            <a:endParaRPr lang="fr-FR" dirty="0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fr-FR" dirty="0" smtClean="0"/>
              <a:t>Rémi Ronfard - GMIN317 – Game </a:t>
            </a:r>
            <a:r>
              <a:rPr lang="fr-FR" dirty="0" err="1" smtClean="0"/>
              <a:t>Engine</a:t>
            </a:r>
            <a:r>
              <a:rPr lang="fr-FR" dirty="0" smtClean="0"/>
              <a:t> 2  </a:t>
            </a:r>
            <a:endParaRPr lang="fr-FR" b="1" dirty="0"/>
          </a:p>
        </p:txBody>
      </p:sp>
    </p:spTree>
    <p:extLst>
      <p:ext uri="{BB962C8B-B14F-4D97-AF65-F5344CB8AC3E}">
        <p14:creationId xmlns:p14="http://schemas.microsoft.com/office/powerpoint/2010/main" val="189899601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The </a:t>
            </a:r>
            <a:r>
              <a:rPr lang="en-US" dirty="0">
                <a:hlinkClick r:id="rId2" action="ppaction://hlinkfile"/>
              </a:rPr>
              <a:t>QThread</a:t>
            </a:r>
            <a:r>
              <a:rPr lang="en-US" dirty="0"/>
              <a:t> class provides a platform-independent way to manage threads.</a:t>
            </a:r>
          </a:p>
          <a:p>
            <a:r>
              <a:rPr lang="en-US" dirty="0"/>
              <a:t>A </a:t>
            </a:r>
            <a:r>
              <a:rPr lang="en-US" dirty="0">
                <a:hlinkClick r:id="rId2" action="ppaction://hlinkfile"/>
              </a:rPr>
              <a:t>QThread</a:t>
            </a:r>
            <a:r>
              <a:rPr lang="en-US" dirty="0"/>
              <a:t> object manages one thread of control within the program. </a:t>
            </a:r>
            <a:r>
              <a:rPr lang="en-US" dirty="0" err="1"/>
              <a:t>QThreads</a:t>
            </a:r>
            <a:r>
              <a:rPr lang="en-US" dirty="0"/>
              <a:t> begin executing in </a:t>
            </a:r>
            <a:r>
              <a:rPr lang="en-US" dirty="0">
                <a:hlinkClick r:id="rId3" action="ppaction://hlinkfile"/>
              </a:rPr>
              <a:t>run</a:t>
            </a:r>
            <a:r>
              <a:rPr lang="en-US" dirty="0"/>
              <a:t>(). By default, </a:t>
            </a:r>
            <a:r>
              <a:rPr lang="en-US" dirty="0">
                <a:hlinkClick r:id="rId3" action="ppaction://hlinkfile"/>
              </a:rPr>
              <a:t>run</a:t>
            </a:r>
            <a:r>
              <a:rPr lang="en-US" dirty="0"/>
              <a:t>() starts the event loop by calling </a:t>
            </a:r>
            <a:r>
              <a:rPr lang="en-US" dirty="0">
                <a:hlinkClick r:id="rId4" action="ppaction://hlinkfile"/>
              </a:rPr>
              <a:t>exec</a:t>
            </a:r>
            <a:r>
              <a:rPr lang="en-US" dirty="0"/>
              <a:t>() and runs a </a:t>
            </a:r>
            <a:r>
              <a:rPr lang="en-US" dirty="0" err="1"/>
              <a:t>Qt</a:t>
            </a:r>
            <a:r>
              <a:rPr lang="en-US" dirty="0"/>
              <a:t> event loop inside the thread.</a:t>
            </a:r>
          </a:p>
          <a:p>
            <a:r>
              <a:rPr lang="en-US" dirty="0"/>
              <a:t>You can use worker objects by moving them to the thread using </a:t>
            </a:r>
            <a:r>
              <a:rPr lang="en-US" dirty="0">
                <a:hlinkClick r:id="rId5" action="ppaction://hlinkfile"/>
              </a:rPr>
              <a:t>QObject::moveToThread</a:t>
            </a:r>
            <a:r>
              <a:rPr lang="en-US" dirty="0"/>
              <a:t>().</a:t>
            </a:r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A6C87E8C-A1B1-CC4A-8C89-9A370644B80A}" type="slidenum">
              <a:rPr lang="fr-FR" smtClean="0"/>
              <a:pPr/>
              <a:t>36</a:t>
            </a:fld>
            <a:endParaRPr lang="fr-FR" dirty="0"/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AAB1DD30-0B32-A848-8410-C20CD9CDC563}" type="datetime1">
              <a:rPr lang="fr-FR" smtClean="0"/>
              <a:t>28/09/17</a:t>
            </a:fld>
            <a:endParaRPr lang="fr-FR" dirty="0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fr-FR" smtClean="0"/>
              <a:t>Rémi Ronfard –remi.ronfard@inria.fr – GMIN317 – </a:t>
            </a:r>
            <a:r>
              <a:rPr lang="fr-FR" b="1" smtClean="0"/>
              <a:t>GAME ENGINE 2</a:t>
            </a:r>
            <a:endParaRPr lang="fr-FR" b="1" dirty="0"/>
          </a:p>
        </p:txBody>
      </p:sp>
    </p:spTree>
    <p:extLst>
      <p:ext uri="{BB962C8B-B14F-4D97-AF65-F5344CB8AC3E}">
        <p14:creationId xmlns:p14="http://schemas.microsoft.com/office/powerpoint/2010/main" val="372873340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/>
              <a:t>The </a:t>
            </a:r>
            <a:r>
              <a:rPr lang="en-US" dirty="0">
                <a:hlinkClick r:id="rId2" action="ppaction://hlinkfile"/>
              </a:rPr>
              <a:t>QTcpServer</a:t>
            </a:r>
            <a:r>
              <a:rPr lang="en-US" dirty="0"/>
              <a:t> class provides a TCP-based server.</a:t>
            </a:r>
          </a:p>
          <a:p>
            <a:r>
              <a:rPr lang="en-US" dirty="0"/>
              <a:t>This class makes it possible to accept incoming TCP connections. You can specify the port or have </a:t>
            </a:r>
            <a:r>
              <a:rPr lang="en-US" dirty="0">
                <a:hlinkClick r:id="rId2" action="ppaction://hlinkfile"/>
              </a:rPr>
              <a:t>QTcpServer</a:t>
            </a:r>
            <a:r>
              <a:rPr lang="en-US" dirty="0"/>
              <a:t> pick one automatically. You can listen on a specific address or on all the machine's addresses.</a:t>
            </a:r>
          </a:p>
          <a:p>
            <a:r>
              <a:rPr lang="en-US" dirty="0"/>
              <a:t>Call </a:t>
            </a:r>
            <a:r>
              <a:rPr lang="en-US" dirty="0">
                <a:hlinkClick r:id="rId3" action="ppaction://hlinkfile"/>
              </a:rPr>
              <a:t>listen</a:t>
            </a:r>
            <a:r>
              <a:rPr lang="en-US" dirty="0"/>
              <a:t>() to have the server listen for incoming connections. The </a:t>
            </a:r>
            <a:r>
              <a:rPr lang="en-US" dirty="0">
                <a:hlinkClick r:id="rId4" action="ppaction://hlinkfile"/>
              </a:rPr>
              <a:t>newConnection</a:t>
            </a:r>
            <a:r>
              <a:rPr lang="en-US" dirty="0"/>
              <a:t>() signal is then emitted each time a client connects to the server.</a:t>
            </a:r>
          </a:p>
          <a:p>
            <a:r>
              <a:rPr lang="en-US" dirty="0" smtClean="0"/>
              <a:t>If </a:t>
            </a:r>
            <a:r>
              <a:rPr lang="en-US" dirty="0"/>
              <a:t>an error occurs, </a:t>
            </a:r>
            <a:r>
              <a:rPr lang="en-US" dirty="0">
                <a:hlinkClick r:id="rId5" action="ppaction://hlinkfile"/>
              </a:rPr>
              <a:t>serverError</a:t>
            </a:r>
            <a:r>
              <a:rPr lang="en-US" dirty="0"/>
              <a:t>() returns the type of error, and </a:t>
            </a:r>
            <a:r>
              <a:rPr lang="en-US" dirty="0">
                <a:hlinkClick r:id="rId6" action="ppaction://hlinkfile"/>
              </a:rPr>
              <a:t>errorString</a:t>
            </a:r>
            <a:r>
              <a:rPr lang="en-US" dirty="0"/>
              <a:t>() can be called to get a human readable description of what happened.</a:t>
            </a:r>
          </a:p>
          <a:p>
            <a:r>
              <a:rPr lang="en-US" dirty="0" smtClean="0"/>
              <a:t>Calling</a:t>
            </a:r>
            <a:r>
              <a:rPr lang="en-US" dirty="0"/>
              <a:t> </a:t>
            </a:r>
            <a:r>
              <a:rPr lang="en-US" dirty="0">
                <a:hlinkClick r:id="rId7" action="ppaction://hlinkfile"/>
              </a:rPr>
              <a:t>close</a:t>
            </a:r>
            <a:r>
              <a:rPr lang="en-US" dirty="0"/>
              <a:t>() makes </a:t>
            </a:r>
            <a:r>
              <a:rPr lang="en-US" dirty="0">
                <a:hlinkClick r:id="rId2" action="ppaction://hlinkfile"/>
              </a:rPr>
              <a:t>QTcpServer</a:t>
            </a:r>
            <a:r>
              <a:rPr lang="en-US" dirty="0"/>
              <a:t> stop listening for incoming connections.</a:t>
            </a:r>
          </a:p>
          <a:p>
            <a:pPr marL="0" indent="0">
              <a:buNone/>
            </a:pP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A6C87E8C-A1B1-CC4A-8C89-9A370644B80A}" type="slidenum">
              <a:rPr lang="fr-FR" smtClean="0"/>
              <a:pPr/>
              <a:t>37</a:t>
            </a:fld>
            <a:endParaRPr lang="fr-FR" dirty="0"/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AAB1DD30-0B32-A848-8410-C20CD9CDC563}" type="datetime1">
              <a:rPr lang="fr-FR" smtClean="0"/>
              <a:t>28/09/17</a:t>
            </a:fld>
            <a:endParaRPr lang="fr-FR" dirty="0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fr-FR" smtClean="0"/>
              <a:t>Rémi Ronfard –remi.ronfard@inria.fr – GMIN317 – </a:t>
            </a:r>
            <a:r>
              <a:rPr lang="fr-FR" b="1" smtClean="0"/>
              <a:t>GAME ENGINE 2</a:t>
            </a:r>
            <a:endParaRPr lang="fr-FR" b="1" dirty="0"/>
          </a:p>
        </p:txBody>
      </p:sp>
    </p:spTree>
    <p:extLst>
      <p:ext uri="{BB962C8B-B14F-4D97-AF65-F5344CB8AC3E}">
        <p14:creationId xmlns:p14="http://schemas.microsoft.com/office/powerpoint/2010/main" val="8112813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>
                <a:hlinkClick r:id="rId2" action="ppaction://hlinkfile"/>
              </a:rPr>
              <a:t>QAbstractSocket</a:t>
            </a:r>
            <a:r>
              <a:rPr lang="en-US" dirty="0"/>
              <a:t> is the base class for </a:t>
            </a:r>
            <a:r>
              <a:rPr lang="en-US" dirty="0">
                <a:hlinkClick r:id="rId3" action="ppaction://hlinkfile"/>
              </a:rPr>
              <a:t>QTcpSocket</a:t>
            </a:r>
            <a:r>
              <a:rPr lang="en-US" dirty="0"/>
              <a:t> and </a:t>
            </a:r>
            <a:r>
              <a:rPr lang="en-US" dirty="0">
                <a:hlinkClick r:id="rId4" action="ppaction://hlinkfile"/>
              </a:rPr>
              <a:t>QUdpSocket</a:t>
            </a:r>
            <a:r>
              <a:rPr lang="en-US" dirty="0"/>
              <a:t> and contains all common functionality of these two classes. If you need a socket, you have two options:</a:t>
            </a:r>
          </a:p>
          <a:p>
            <a:r>
              <a:rPr lang="en-US" dirty="0" smtClean="0"/>
              <a:t>TCP </a:t>
            </a:r>
            <a:r>
              <a:rPr lang="en-US" dirty="0"/>
              <a:t>(Transmission Control Protocol) is a reliable, stream-oriented, connection-oriented transport protocol. </a:t>
            </a:r>
            <a:endParaRPr lang="en-US" dirty="0" smtClean="0"/>
          </a:p>
          <a:p>
            <a:r>
              <a:rPr lang="en-US" dirty="0" smtClean="0"/>
              <a:t>UDP </a:t>
            </a:r>
            <a:r>
              <a:rPr lang="en-US" dirty="0"/>
              <a:t>(User Datagram Protocol) is an unreliable, datagram-oriented, connectionless protocol. </a:t>
            </a:r>
            <a:endParaRPr lang="en-US" dirty="0" smtClean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A6C87E8C-A1B1-CC4A-8C89-9A370644B80A}" type="slidenum">
              <a:rPr lang="fr-FR" smtClean="0"/>
              <a:pPr/>
              <a:t>38</a:t>
            </a:fld>
            <a:endParaRPr lang="fr-FR" dirty="0"/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AAB1DD30-0B32-A848-8410-C20CD9CDC563}" type="datetime1">
              <a:rPr lang="fr-FR" smtClean="0"/>
              <a:t>28/09/17</a:t>
            </a:fld>
            <a:endParaRPr lang="fr-FR" dirty="0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fr-FR" smtClean="0"/>
              <a:t>Rémi Ronfard –remi.ronfard@inria.fr – GMIN317 – </a:t>
            </a:r>
            <a:r>
              <a:rPr lang="fr-FR" b="1" smtClean="0"/>
              <a:t>GAME ENGINE 2</a:t>
            </a:r>
            <a:endParaRPr lang="fr-FR" b="1" dirty="0"/>
          </a:p>
        </p:txBody>
      </p:sp>
    </p:spTree>
    <p:extLst>
      <p:ext uri="{BB962C8B-B14F-4D97-AF65-F5344CB8AC3E}">
        <p14:creationId xmlns:p14="http://schemas.microsoft.com/office/powerpoint/2010/main" val="150860357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457199" y="1096412"/>
            <a:ext cx="8511197" cy="5029751"/>
          </a:xfrm>
        </p:spPr>
        <p:txBody>
          <a:bodyPr>
            <a:noAutofit/>
          </a:bodyPr>
          <a:lstStyle/>
          <a:p>
            <a:r>
              <a:rPr lang="en-US" sz="2400" dirty="0"/>
              <a:t>To open the socket, call </a:t>
            </a:r>
            <a:r>
              <a:rPr lang="fr-FR" sz="2400" dirty="0"/>
              <a:t> </a:t>
            </a:r>
            <a:r>
              <a:rPr lang="fr-FR" sz="2400" dirty="0">
                <a:hlinkClick r:id="rId2" action="ppaction://hlinkfile"/>
              </a:rPr>
              <a:t>connectToHost</a:t>
            </a:r>
            <a:r>
              <a:rPr lang="fr-FR" sz="2400" dirty="0"/>
              <a:t>().</a:t>
            </a:r>
          </a:p>
          <a:p>
            <a:r>
              <a:rPr lang="en-US" sz="2400" dirty="0" smtClean="0"/>
              <a:t>At </a:t>
            </a:r>
            <a:r>
              <a:rPr lang="en-US" sz="2400" dirty="0"/>
              <a:t>any time, </a:t>
            </a:r>
            <a:r>
              <a:rPr lang="en-US" sz="2400" dirty="0">
                <a:hlinkClick r:id="rId3" action="ppaction://hlinkfile"/>
              </a:rPr>
              <a:t>QAbstractSocket</a:t>
            </a:r>
            <a:r>
              <a:rPr lang="en-US" sz="2400" dirty="0"/>
              <a:t> has a state (returned by </a:t>
            </a:r>
            <a:r>
              <a:rPr lang="en-US" sz="2400" dirty="0">
                <a:hlinkClick r:id="rId4" action="ppaction://hlinkfile"/>
              </a:rPr>
              <a:t>state</a:t>
            </a:r>
            <a:r>
              <a:rPr lang="en-US" sz="2400" dirty="0"/>
              <a:t>()). The initial state is </a:t>
            </a:r>
            <a:r>
              <a:rPr lang="en-US" sz="2400" dirty="0">
                <a:hlinkClick r:id="rId5" action="ppaction://hlinkfile"/>
              </a:rPr>
              <a:t>UnconnectedState</a:t>
            </a:r>
            <a:r>
              <a:rPr lang="en-US" sz="2400" dirty="0"/>
              <a:t>.  </a:t>
            </a:r>
            <a:r>
              <a:rPr lang="en-US" sz="2400" dirty="0" smtClean="0"/>
              <a:t>When </a:t>
            </a:r>
            <a:r>
              <a:rPr lang="en-US" sz="2400" dirty="0"/>
              <a:t>the connection has been established, it enters </a:t>
            </a:r>
            <a:r>
              <a:rPr lang="en-US" sz="2400" dirty="0">
                <a:hlinkClick r:id="rId5" action="ppaction://hlinkfile"/>
              </a:rPr>
              <a:t>ConnectedState</a:t>
            </a:r>
            <a:r>
              <a:rPr lang="en-US" sz="2400" dirty="0"/>
              <a:t> and </a:t>
            </a:r>
            <a:r>
              <a:rPr lang="en-US" sz="2400" dirty="0" err="1"/>
              <a:t>emits</a:t>
            </a:r>
            <a:r>
              <a:rPr lang="en-US" sz="2400" dirty="0" err="1">
                <a:hlinkClick r:id="rId6" action="ppaction://hlinkfile"/>
              </a:rPr>
              <a:t>connected</a:t>
            </a:r>
            <a:r>
              <a:rPr lang="en-US" sz="2400" dirty="0"/>
              <a:t>(). If an error occurs at any stage, </a:t>
            </a:r>
            <a:r>
              <a:rPr lang="en-US" sz="2400" dirty="0">
                <a:hlinkClick r:id="rId7" action="ppaction://hlinkfile"/>
              </a:rPr>
              <a:t>error</a:t>
            </a:r>
            <a:r>
              <a:rPr lang="en-US" sz="2400" dirty="0"/>
              <a:t>() is emitted. </a:t>
            </a:r>
            <a:endParaRPr lang="en-US" sz="2400" dirty="0" smtClean="0"/>
          </a:p>
          <a:p>
            <a:r>
              <a:rPr lang="en-US" sz="2400" dirty="0" smtClean="0"/>
              <a:t>Read </a:t>
            </a:r>
            <a:r>
              <a:rPr lang="en-US" sz="2400" dirty="0"/>
              <a:t>or write data by calling </a:t>
            </a:r>
            <a:r>
              <a:rPr lang="en-US" sz="2400" dirty="0">
                <a:hlinkClick r:id="rId8" action="ppaction://hlinkfile"/>
              </a:rPr>
              <a:t>read</a:t>
            </a:r>
            <a:r>
              <a:rPr lang="en-US" sz="2400" dirty="0"/>
              <a:t>() or </a:t>
            </a:r>
            <a:r>
              <a:rPr lang="en-US" sz="2400" dirty="0">
                <a:hlinkClick r:id="rId9" action="ppaction://hlinkfile"/>
              </a:rPr>
              <a:t>write</a:t>
            </a:r>
            <a:r>
              <a:rPr lang="en-US" sz="2400" dirty="0"/>
              <a:t>(), or use the convenience functions </a:t>
            </a:r>
            <a:r>
              <a:rPr lang="en-US" sz="2400" dirty="0">
                <a:hlinkClick r:id="rId10" action="ppaction://hlinkfile"/>
              </a:rPr>
              <a:t>readLine</a:t>
            </a:r>
            <a:r>
              <a:rPr lang="en-US" sz="2400" dirty="0"/>
              <a:t>() and </a:t>
            </a:r>
            <a:r>
              <a:rPr lang="en-US" sz="2400" dirty="0">
                <a:hlinkClick r:id="rId11" action="ppaction://hlinkfile"/>
              </a:rPr>
              <a:t>readAll</a:t>
            </a:r>
            <a:r>
              <a:rPr lang="en-US" sz="2400" dirty="0"/>
              <a:t>(). </a:t>
            </a:r>
            <a:endParaRPr lang="en-US" sz="2400" dirty="0" smtClean="0"/>
          </a:p>
          <a:p>
            <a:r>
              <a:rPr lang="en-US" sz="2400" dirty="0" smtClean="0">
                <a:hlinkClick r:id="rId3" action="ppaction://hlinkfile"/>
              </a:rPr>
              <a:t>QAbstractSocket</a:t>
            </a:r>
            <a:r>
              <a:rPr lang="en-US" sz="2400" dirty="0"/>
              <a:t> also inherits </a:t>
            </a:r>
            <a:r>
              <a:rPr lang="en-US" sz="2400" dirty="0">
                <a:hlinkClick r:id="rId12" action="ppaction://hlinkfile"/>
              </a:rPr>
              <a:t>getChar</a:t>
            </a:r>
            <a:r>
              <a:rPr lang="en-US" sz="2400" dirty="0"/>
              <a:t>(), </a:t>
            </a:r>
            <a:r>
              <a:rPr lang="en-US" sz="2400" dirty="0">
                <a:hlinkClick r:id="rId13" action="ppaction://hlinkfile"/>
              </a:rPr>
              <a:t>putChar</a:t>
            </a:r>
            <a:r>
              <a:rPr lang="en-US" sz="2400" dirty="0"/>
              <a:t>(), and </a:t>
            </a:r>
            <a:r>
              <a:rPr lang="en-US" sz="2400" dirty="0">
                <a:hlinkClick r:id="rId14" action="ppaction://hlinkfile"/>
              </a:rPr>
              <a:t>ungetChar</a:t>
            </a:r>
            <a:r>
              <a:rPr lang="en-US" sz="2400" dirty="0"/>
              <a:t>() from </a:t>
            </a:r>
            <a:r>
              <a:rPr lang="en-US" sz="2400" dirty="0">
                <a:hlinkClick r:id="rId15" action="ppaction://hlinkfile"/>
              </a:rPr>
              <a:t>QIODevice</a:t>
            </a:r>
            <a:r>
              <a:rPr lang="en-US" sz="2400" dirty="0"/>
              <a:t>, which work on single bytes. The </a:t>
            </a:r>
            <a:r>
              <a:rPr lang="en-US" sz="2400" dirty="0">
                <a:hlinkClick r:id="rId16" action="ppaction://hlinkfile"/>
              </a:rPr>
              <a:t>bytesWritten</a:t>
            </a:r>
            <a:r>
              <a:rPr lang="en-US" sz="2400" dirty="0"/>
              <a:t>() signal is emitted when data has been written to the socket. </a:t>
            </a:r>
          </a:p>
          <a:p>
            <a:r>
              <a:rPr lang="en-US" sz="2400" dirty="0"/>
              <a:t>To close the socket, call </a:t>
            </a:r>
            <a:r>
              <a:rPr lang="en-US" sz="2400" dirty="0">
                <a:hlinkClick r:id="rId17" action="ppaction://hlinkfile"/>
              </a:rPr>
              <a:t>disconnectFromHost</a:t>
            </a:r>
            <a:r>
              <a:rPr lang="en-US" sz="2400" dirty="0"/>
              <a:t>(). </a:t>
            </a:r>
            <a:br>
              <a:rPr lang="en-US" sz="2400" dirty="0"/>
            </a:br>
            <a:endParaRPr lang="fr-FR" sz="2400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A6C87E8C-A1B1-CC4A-8C89-9A370644B80A}" type="slidenum">
              <a:rPr lang="fr-FR" smtClean="0"/>
              <a:pPr/>
              <a:t>39</a:t>
            </a:fld>
            <a:endParaRPr lang="fr-FR" dirty="0"/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AAB1DD30-0B32-A848-8410-C20CD9CDC563}" type="datetime1">
              <a:rPr lang="fr-FR" smtClean="0"/>
              <a:t>28/09/17</a:t>
            </a:fld>
            <a:endParaRPr lang="fr-FR" dirty="0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fr-FR" smtClean="0"/>
              <a:t>Rémi Ronfard –remi.ronfard@inria.fr – GMIN317 – </a:t>
            </a:r>
            <a:r>
              <a:rPr lang="fr-FR" b="1" smtClean="0"/>
              <a:t>GAME ENGINE 2</a:t>
            </a:r>
            <a:endParaRPr lang="fr-FR" b="1" dirty="0"/>
          </a:p>
        </p:txBody>
      </p:sp>
    </p:spTree>
    <p:extLst>
      <p:ext uri="{BB962C8B-B14F-4D97-AF65-F5344CB8AC3E}">
        <p14:creationId xmlns:p14="http://schemas.microsoft.com/office/powerpoint/2010/main" val="232632644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457200" y="1096412"/>
            <a:ext cx="8229600" cy="2345817"/>
          </a:xfrm>
        </p:spPr>
        <p:txBody>
          <a:bodyPr>
            <a:normAutofit fontScale="85000" lnSpcReduction="20000"/>
          </a:bodyPr>
          <a:lstStyle/>
          <a:p>
            <a:r>
              <a:rPr lang="fr-FR" dirty="0" smtClean="0"/>
              <a:t>La gestion de la mémoire est un crucial pour obtenir un moteur de jeu efficace. Pour cela il faut contrôler différents points:</a:t>
            </a:r>
          </a:p>
          <a:p>
            <a:pPr lvl="1"/>
            <a:r>
              <a:rPr lang="fr-FR" dirty="0" smtClean="0"/>
              <a:t>La quantité d’information produite</a:t>
            </a:r>
          </a:p>
          <a:p>
            <a:pPr lvl="1"/>
            <a:r>
              <a:rPr lang="fr-FR" dirty="0" smtClean="0"/>
              <a:t>Le type de données utilisé</a:t>
            </a:r>
          </a:p>
          <a:p>
            <a:pPr lvl="1"/>
            <a:r>
              <a:rPr lang="fr-FR" dirty="0" smtClean="0"/>
              <a:t>La localisation de la donnée.</a:t>
            </a:r>
          </a:p>
          <a:p>
            <a:pPr lvl="1"/>
            <a:endParaRPr lang="fr-FR" dirty="0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3"/>
          </p:nvPr>
        </p:nvSpPr>
        <p:spPr>
          <a:xfrm>
            <a:off x="-10762" y="6535835"/>
            <a:ext cx="6030562" cy="347070"/>
          </a:xfrm>
        </p:spPr>
        <p:txBody>
          <a:bodyPr/>
          <a:lstStyle/>
          <a:p>
            <a:r>
              <a:rPr lang="fr-FR" dirty="0" smtClean="0"/>
              <a:t>Rémi Ronfard - GMIN317 – Game </a:t>
            </a:r>
            <a:r>
              <a:rPr lang="fr-FR" dirty="0" err="1" smtClean="0"/>
              <a:t>Engine</a:t>
            </a:r>
            <a:r>
              <a:rPr lang="fr-FR" dirty="0" smtClean="0"/>
              <a:t> 2  </a:t>
            </a:r>
            <a:endParaRPr lang="fr-FR" b="1" dirty="0"/>
          </a:p>
        </p:txBody>
      </p:sp>
      <p:sp>
        <p:nvSpPr>
          <p:cNvPr id="7" name="Espace réservé de la date 6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DBF2635B-E0F3-544D-8169-E6FE3ADCBB1D}" type="datetime1">
              <a:rPr lang="fr-FR" smtClean="0"/>
              <a:t>28/09/17</a:t>
            </a:fld>
            <a:endParaRPr lang="fr-FR" dirty="0"/>
          </a:p>
        </p:txBody>
      </p:sp>
      <p:sp>
        <p:nvSpPr>
          <p:cNvPr id="8" name="Espace réservé du numéro de diapositive 7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A6C87E8C-A1B1-CC4A-8C89-9A370644B80A}" type="slidenum">
              <a:rPr lang="fr-FR" smtClean="0"/>
              <a:pPr/>
              <a:t>4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73503543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algn="ctr"/>
            <a:r>
              <a:rPr lang="fr-FR" dirty="0" smtClean="0"/>
              <a:t>Validation</a:t>
            </a: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A6C87E8C-A1B1-CC4A-8C89-9A370644B80A}" type="slidenum">
              <a:rPr lang="fr-FR" smtClean="0"/>
              <a:pPr/>
              <a:t>40</a:t>
            </a:fld>
            <a:endParaRPr lang="fr-FR" dirty="0"/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668171DD-621C-2140-A38D-3C0E7C2239C7}" type="datetime1">
              <a:rPr lang="fr-FR" smtClean="0"/>
              <a:t>28/09/17</a:t>
            </a:fld>
            <a:endParaRPr lang="fr-FR" dirty="0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fr-FR" dirty="0" smtClean="0"/>
              <a:t>Rémi Ronfard - GMIN317 – Game </a:t>
            </a:r>
            <a:r>
              <a:rPr lang="fr-FR" dirty="0" err="1" smtClean="0"/>
              <a:t>Engine</a:t>
            </a:r>
            <a:r>
              <a:rPr lang="fr-FR" dirty="0" smtClean="0"/>
              <a:t> 2  </a:t>
            </a:r>
            <a:endParaRPr lang="fr-FR" b="1" dirty="0"/>
          </a:p>
        </p:txBody>
      </p:sp>
    </p:spTree>
    <p:extLst>
      <p:ext uri="{BB962C8B-B14F-4D97-AF65-F5344CB8AC3E}">
        <p14:creationId xmlns:p14="http://schemas.microsoft.com/office/powerpoint/2010/main" val="57182364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fr-FR" dirty="0" smtClean="0"/>
              <a:t>Il faut apprendre à débugger vos applications de manière efficace</a:t>
            </a:r>
          </a:p>
          <a:p>
            <a:pPr lvl="1"/>
            <a:r>
              <a:rPr lang="fr-FR" dirty="0" smtClean="0"/>
              <a:t>Utiliser des outils de </a:t>
            </a:r>
            <a:r>
              <a:rPr lang="fr-FR" dirty="0" err="1" smtClean="0"/>
              <a:t>profiling</a:t>
            </a:r>
            <a:endParaRPr lang="fr-FR" dirty="0" smtClean="0"/>
          </a:p>
          <a:p>
            <a:pPr lvl="2"/>
            <a:r>
              <a:rPr lang="fr-FR" dirty="0" smtClean="0"/>
              <a:t>Ex: </a:t>
            </a:r>
            <a:r>
              <a:rPr lang="fr-FR" dirty="0" err="1" smtClean="0"/>
              <a:t>valgrind</a:t>
            </a:r>
            <a:r>
              <a:rPr lang="fr-FR" dirty="0" smtClean="0"/>
              <a:t>, gdb</a:t>
            </a:r>
          </a:p>
          <a:p>
            <a:pPr lvl="1"/>
            <a:r>
              <a:rPr lang="fr-FR" dirty="0" smtClean="0"/>
              <a:t>Mettre en place des routines de tests</a:t>
            </a:r>
          </a:p>
          <a:p>
            <a:pPr lvl="1"/>
            <a:r>
              <a:rPr lang="fr-FR" dirty="0" smtClean="0"/>
              <a:t>Mettre en place un mode </a:t>
            </a:r>
            <a:r>
              <a:rPr lang="fr-FR" dirty="0" err="1" smtClean="0"/>
              <a:t>debug</a:t>
            </a:r>
            <a:r>
              <a:rPr lang="fr-FR" dirty="0" smtClean="0"/>
              <a:t> et release</a:t>
            </a:r>
          </a:p>
          <a:p>
            <a:pPr lvl="1"/>
            <a:endParaRPr lang="fr-FR" dirty="0"/>
          </a:p>
          <a:p>
            <a:pPr lvl="1"/>
            <a:r>
              <a:rPr lang="fr-FR" dirty="0" smtClean="0"/>
              <a:t>Détecter au plus tôt les erreurs</a:t>
            </a:r>
          </a:p>
          <a:p>
            <a:pPr lvl="1"/>
            <a:r>
              <a:rPr lang="fr-FR" dirty="0" smtClean="0"/>
              <a:t>Adopter un modèle de programmation MVC</a:t>
            </a:r>
          </a:p>
          <a:p>
            <a:pPr lvl="1"/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A6C87E8C-A1B1-CC4A-8C89-9A370644B80A}" type="slidenum">
              <a:rPr lang="fr-FR" smtClean="0"/>
              <a:pPr/>
              <a:t>41</a:t>
            </a:fld>
            <a:endParaRPr lang="fr-FR" dirty="0"/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668171DD-621C-2140-A38D-3C0E7C2239C7}" type="datetime1">
              <a:rPr lang="fr-FR" smtClean="0"/>
              <a:t>28/09/17</a:t>
            </a:fld>
            <a:endParaRPr lang="fr-FR" dirty="0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fr-FR" dirty="0" smtClean="0"/>
              <a:t>Rémi Ronfard - GMIN317 – Game </a:t>
            </a:r>
            <a:r>
              <a:rPr lang="fr-FR" dirty="0" err="1" smtClean="0"/>
              <a:t>Engine</a:t>
            </a:r>
            <a:r>
              <a:rPr lang="fr-FR" dirty="0" smtClean="0"/>
              <a:t> 2  </a:t>
            </a:r>
            <a:endParaRPr lang="fr-FR" b="1" dirty="0"/>
          </a:p>
        </p:txBody>
      </p:sp>
    </p:spTree>
    <p:extLst>
      <p:ext uri="{BB962C8B-B14F-4D97-AF65-F5344CB8AC3E}">
        <p14:creationId xmlns:p14="http://schemas.microsoft.com/office/powerpoint/2010/main" val="367370475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457200" y="1096412"/>
            <a:ext cx="2755340" cy="5029751"/>
          </a:xfrm>
        </p:spPr>
        <p:txBody>
          <a:bodyPr>
            <a:normAutofit fontScale="55000" lnSpcReduction="20000"/>
          </a:bodyPr>
          <a:lstStyle/>
          <a:p>
            <a:pPr marL="0" indent="0">
              <a:buNone/>
            </a:pPr>
            <a:r>
              <a:rPr lang="fr-FR" dirty="0"/>
              <a:t>#</a:t>
            </a:r>
            <a:r>
              <a:rPr lang="fr-FR" dirty="0" err="1"/>
              <a:t>include</a:t>
            </a:r>
            <a:r>
              <a:rPr lang="fr-FR" dirty="0"/>
              <a:t> &lt;</a:t>
            </a:r>
            <a:r>
              <a:rPr lang="fr-FR" dirty="0" err="1"/>
              <a:t>iostream</a:t>
            </a:r>
            <a:r>
              <a:rPr lang="fr-FR" dirty="0"/>
              <a:t>&gt;</a:t>
            </a:r>
          </a:p>
          <a:p>
            <a:pPr marL="0" indent="0">
              <a:buNone/>
            </a:pPr>
            <a:endParaRPr lang="fr-FR" dirty="0"/>
          </a:p>
          <a:p>
            <a:pPr marL="0" indent="0">
              <a:buNone/>
            </a:pPr>
            <a:r>
              <a:rPr lang="fr-FR" dirty="0"/>
              <a:t>  </a:t>
            </a:r>
            <a:r>
              <a:rPr lang="fr-FR" dirty="0" err="1"/>
              <a:t>using</a:t>
            </a:r>
            <a:r>
              <a:rPr lang="fr-FR" dirty="0"/>
              <a:t> </a:t>
            </a:r>
            <a:r>
              <a:rPr lang="fr-FR" dirty="0" err="1"/>
              <a:t>namespace</a:t>
            </a:r>
            <a:r>
              <a:rPr lang="fr-FR" dirty="0"/>
              <a:t> </a:t>
            </a:r>
            <a:r>
              <a:rPr lang="fr-FR" dirty="0" err="1"/>
              <a:t>std</a:t>
            </a:r>
            <a:r>
              <a:rPr lang="fr-FR" dirty="0"/>
              <a:t>;</a:t>
            </a:r>
          </a:p>
          <a:p>
            <a:pPr marL="0" indent="0">
              <a:buNone/>
            </a:pPr>
            <a:endParaRPr lang="fr-FR" dirty="0"/>
          </a:p>
          <a:p>
            <a:pPr marL="0" indent="0">
              <a:buNone/>
            </a:pPr>
            <a:r>
              <a:rPr lang="fr-FR" dirty="0"/>
              <a:t>  </a:t>
            </a:r>
            <a:r>
              <a:rPr lang="fr-FR" dirty="0" err="1"/>
              <a:t>int</a:t>
            </a:r>
            <a:r>
              <a:rPr lang="fr-FR" dirty="0"/>
              <a:t> </a:t>
            </a:r>
            <a:r>
              <a:rPr lang="fr-FR" dirty="0" err="1"/>
              <a:t>divint</a:t>
            </a:r>
            <a:r>
              <a:rPr lang="fr-FR" dirty="0"/>
              <a:t>(</a:t>
            </a:r>
            <a:r>
              <a:rPr lang="fr-FR" dirty="0" err="1"/>
              <a:t>int</a:t>
            </a:r>
            <a:r>
              <a:rPr lang="fr-FR" dirty="0"/>
              <a:t>, </a:t>
            </a:r>
            <a:r>
              <a:rPr lang="fr-FR" dirty="0" err="1"/>
              <a:t>int</a:t>
            </a:r>
            <a:r>
              <a:rPr lang="fr-FR" dirty="0"/>
              <a:t>);</a:t>
            </a:r>
          </a:p>
          <a:p>
            <a:pPr marL="0" indent="0">
              <a:buNone/>
            </a:pPr>
            <a:endParaRPr lang="fr-FR" dirty="0"/>
          </a:p>
          <a:p>
            <a:pPr marL="0" indent="0">
              <a:buNone/>
            </a:pPr>
            <a:r>
              <a:rPr lang="fr-FR" dirty="0"/>
              <a:t>  </a:t>
            </a:r>
            <a:r>
              <a:rPr lang="fr-FR" dirty="0" err="1"/>
              <a:t>int</a:t>
            </a:r>
            <a:r>
              <a:rPr lang="fr-FR" dirty="0"/>
              <a:t> main() {</a:t>
            </a:r>
          </a:p>
          <a:p>
            <a:pPr marL="0" indent="0">
              <a:buNone/>
            </a:pPr>
            <a:r>
              <a:rPr lang="es-ES_tradnl" dirty="0"/>
              <a:t>    </a:t>
            </a:r>
            <a:r>
              <a:rPr lang="es-ES_tradnl" dirty="0" err="1"/>
              <a:t>int</a:t>
            </a:r>
            <a:r>
              <a:rPr lang="es-ES_tradnl" dirty="0"/>
              <a:t> x = 5, y = 2;</a:t>
            </a:r>
          </a:p>
          <a:p>
            <a:pPr marL="0" indent="0">
              <a:buNone/>
            </a:pPr>
            <a:r>
              <a:rPr lang="en-US" dirty="0"/>
              <a:t>    </a:t>
            </a:r>
            <a:r>
              <a:rPr lang="en-US" dirty="0" err="1"/>
              <a:t>cout</a:t>
            </a:r>
            <a:r>
              <a:rPr lang="en-US" dirty="0"/>
              <a:t> &lt;&lt; </a:t>
            </a:r>
            <a:r>
              <a:rPr lang="en-US" dirty="0" err="1"/>
              <a:t>divint</a:t>
            </a:r>
            <a:r>
              <a:rPr lang="en-US" dirty="0"/>
              <a:t>(x, y);</a:t>
            </a:r>
          </a:p>
          <a:p>
            <a:pPr marL="0" indent="0">
              <a:buNone/>
            </a:pPr>
            <a:r>
              <a:rPr lang="es-ES_tradnl" dirty="0"/>
              <a:t>    x =3; y = 0;</a:t>
            </a:r>
          </a:p>
          <a:p>
            <a:pPr marL="0" indent="0">
              <a:buNone/>
            </a:pPr>
            <a:r>
              <a:rPr lang="en-US" dirty="0"/>
              <a:t>    </a:t>
            </a:r>
            <a:r>
              <a:rPr lang="en-US" dirty="0" err="1"/>
              <a:t>cout</a:t>
            </a:r>
            <a:r>
              <a:rPr lang="en-US" dirty="0"/>
              <a:t> &lt;&lt; </a:t>
            </a:r>
            <a:r>
              <a:rPr lang="en-US" dirty="0" err="1"/>
              <a:t>divint</a:t>
            </a:r>
            <a:r>
              <a:rPr lang="en-US" dirty="0"/>
              <a:t>(x, y);</a:t>
            </a:r>
          </a:p>
          <a:p>
            <a:pPr marL="0" indent="0">
              <a:buNone/>
            </a:pPr>
            <a:r>
              <a:rPr lang="is-IS" dirty="0"/>
              <a:t>    return 0;</a:t>
            </a:r>
          </a:p>
          <a:p>
            <a:pPr marL="0" indent="0">
              <a:buNone/>
            </a:pPr>
            <a:r>
              <a:rPr lang="is-IS" dirty="0"/>
              <a:t>  }</a:t>
            </a:r>
          </a:p>
          <a:p>
            <a:pPr marL="0" indent="0">
              <a:buNone/>
            </a:pPr>
            <a:endParaRPr lang="is-IS" dirty="0"/>
          </a:p>
          <a:p>
            <a:pPr marL="0" indent="0">
              <a:buNone/>
            </a:pPr>
            <a:r>
              <a:rPr lang="fr-FR" dirty="0"/>
              <a:t>  </a:t>
            </a:r>
            <a:r>
              <a:rPr lang="fr-FR" dirty="0" err="1"/>
              <a:t>int</a:t>
            </a:r>
            <a:r>
              <a:rPr lang="fr-FR" dirty="0"/>
              <a:t> </a:t>
            </a:r>
            <a:r>
              <a:rPr lang="fr-FR" dirty="0" err="1"/>
              <a:t>divint</a:t>
            </a:r>
            <a:r>
              <a:rPr lang="fr-FR" dirty="0"/>
              <a:t>(</a:t>
            </a:r>
            <a:r>
              <a:rPr lang="fr-FR" dirty="0" err="1"/>
              <a:t>int</a:t>
            </a:r>
            <a:r>
              <a:rPr lang="fr-FR" dirty="0"/>
              <a:t> a, </a:t>
            </a:r>
            <a:r>
              <a:rPr lang="fr-FR" dirty="0" err="1"/>
              <a:t>int</a:t>
            </a:r>
            <a:r>
              <a:rPr lang="fr-FR" dirty="0"/>
              <a:t> b)</a:t>
            </a:r>
          </a:p>
          <a:p>
            <a:pPr marL="0" indent="0">
              <a:buNone/>
            </a:pPr>
            <a:r>
              <a:rPr lang="fr-FR" dirty="0"/>
              <a:t>  {</a:t>
            </a:r>
          </a:p>
          <a:p>
            <a:pPr marL="0" indent="0">
              <a:buNone/>
            </a:pPr>
            <a:r>
              <a:rPr lang="en-US" dirty="0"/>
              <a:t>    return a / b;</a:t>
            </a:r>
          </a:p>
          <a:p>
            <a:pPr marL="0" indent="0">
              <a:buNone/>
            </a:pPr>
            <a:r>
              <a:rPr lang="en-US" dirty="0"/>
              <a:t>  } </a:t>
            </a:r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A6C87E8C-A1B1-CC4A-8C89-9A370644B80A}" type="slidenum">
              <a:rPr lang="fr-FR" smtClean="0"/>
              <a:pPr/>
              <a:t>42</a:t>
            </a:fld>
            <a:endParaRPr lang="fr-FR" dirty="0"/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668171DD-621C-2140-A38D-3C0E7C2239C7}" type="datetime1">
              <a:rPr lang="fr-FR" smtClean="0"/>
              <a:t>28/09/17</a:t>
            </a:fld>
            <a:endParaRPr lang="fr-FR" dirty="0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fr-FR" dirty="0" smtClean="0"/>
              <a:t>Rémi Ronfard - GMIN317 – Game </a:t>
            </a:r>
            <a:r>
              <a:rPr lang="fr-FR" dirty="0" err="1" smtClean="0"/>
              <a:t>Engine</a:t>
            </a:r>
            <a:r>
              <a:rPr lang="fr-FR" dirty="0" smtClean="0"/>
              <a:t> 2  </a:t>
            </a:r>
            <a:endParaRPr lang="fr-FR" b="1" dirty="0"/>
          </a:p>
        </p:txBody>
      </p:sp>
      <p:sp>
        <p:nvSpPr>
          <p:cNvPr id="7" name="ZoneTexte 6"/>
          <p:cNvSpPr txBox="1"/>
          <p:nvPr/>
        </p:nvSpPr>
        <p:spPr>
          <a:xfrm>
            <a:off x="4002334" y="1117756"/>
            <a:ext cx="483482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g++ -g </a:t>
            </a:r>
            <a:r>
              <a:rPr lang="fr-FR" dirty="0" err="1"/>
              <a:t>crash.cc</a:t>
            </a:r>
            <a:r>
              <a:rPr lang="fr-FR" dirty="0"/>
              <a:t> -o </a:t>
            </a:r>
            <a:r>
              <a:rPr lang="fr-FR" dirty="0" smtClean="0"/>
              <a:t>crash</a:t>
            </a:r>
          </a:p>
          <a:p>
            <a:endParaRPr lang="fr-FR" dirty="0" smtClean="0"/>
          </a:p>
          <a:p>
            <a:r>
              <a:rPr lang="fr-FR" dirty="0" smtClean="0"/>
              <a:t>Lors de l’</a:t>
            </a:r>
            <a:r>
              <a:rPr lang="fr-FR" dirty="0" err="1" smtClean="0"/>
              <a:t>éexecution</a:t>
            </a:r>
            <a:r>
              <a:rPr lang="fr-FR" dirty="0" smtClean="0"/>
              <a:t>:</a:t>
            </a:r>
          </a:p>
          <a:p>
            <a:r>
              <a:rPr lang="fr-FR" dirty="0" smtClean="0"/>
              <a:t>	</a:t>
            </a:r>
            <a:r>
              <a:rPr lang="fr-FR" dirty="0" err="1" smtClean="0"/>
              <a:t>Floating</a:t>
            </a:r>
            <a:r>
              <a:rPr lang="fr-FR" dirty="0" smtClean="0"/>
              <a:t> </a:t>
            </a:r>
            <a:r>
              <a:rPr lang="fr-FR" dirty="0"/>
              <a:t>point exception (</a:t>
            </a:r>
            <a:r>
              <a:rPr lang="fr-FR" dirty="0" err="1"/>
              <a:t>core</a:t>
            </a:r>
            <a:r>
              <a:rPr lang="fr-FR" dirty="0"/>
              <a:t> </a:t>
            </a:r>
            <a:r>
              <a:rPr lang="fr-FR" dirty="0" err="1"/>
              <a:t>dumped</a:t>
            </a:r>
            <a:r>
              <a:rPr lang="fr-FR" dirty="0"/>
              <a:t>)</a:t>
            </a:r>
          </a:p>
        </p:txBody>
      </p:sp>
      <p:sp>
        <p:nvSpPr>
          <p:cNvPr id="8" name="ZoneTexte 7"/>
          <p:cNvSpPr txBox="1"/>
          <p:nvPr/>
        </p:nvSpPr>
        <p:spPr>
          <a:xfrm>
            <a:off x="6924405" y="2857373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78968115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A6C87E8C-A1B1-CC4A-8C89-9A370644B80A}" type="slidenum">
              <a:rPr lang="fr-FR" smtClean="0"/>
              <a:pPr/>
              <a:t>43</a:t>
            </a:fld>
            <a:endParaRPr lang="fr-FR" dirty="0"/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668171DD-621C-2140-A38D-3C0E7C2239C7}" type="datetime1">
              <a:rPr lang="fr-FR" smtClean="0"/>
              <a:t>28/09/17</a:t>
            </a:fld>
            <a:endParaRPr lang="fr-FR" dirty="0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fr-FR" dirty="0" smtClean="0"/>
              <a:t>Rémi Ronfard - GMIN317 – Game </a:t>
            </a:r>
            <a:r>
              <a:rPr lang="fr-FR" dirty="0" err="1" smtClean="0"/>
              <a:t>Engine</a:t>
            </a:r>
            <a:r>
              <a:rPr lang="fr-FR" dirty="0" smtClean="0"/>
              <a:t> 2  </a:t>
            </a:r>
            <a:endParaRPr lang="fr-FR" b="1" dirty="0"/>
          </a:p>
        </p:txBody>
      </p:sp>
      <p:sp>
        <p:nvSpPr>
          <p:cNvPr id="7" name="Rectangle 6"/>
          <p:cNvSpPr/>
          <p:nvPr/>
        </p:nvSpPr>
        <p:spPr>
          <a:xfrm>
            <a:off x="147204" y="710074"/>
            <a:ext cx="8394126" cy="427809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fr-FR" sz="1600" dirty="0"/>
              <a:t>gdb crash</a:t>
            </a:r>
          </a:p>
          <a:p>
            <a:r>
              <a:rPr lang="fr-FR" sz="1600" dirty="0"/>
              <a:t>    # Gdb </a:t>
            </a:r>
            <a:r>
              <a:rPr lang="fr-FR" sz="1600" dirty="0" err="1"/>
              <a:t>prints</a:t>
            </a:r>
            <a:r>
              <a:rPr lang="fr-FR" sz="1600" dirty="0"/>
              <a:t> </a:t>
            </a:r>
            <a:r>
              <a:rPr lang="fr-FR" sz="1600" dirty="0" err="1"/>
              <a:t>summary</a:t>
            </a:r>
            <a:r>
              <a:rPr lang="fr-FR" sz="1600" dirty="0"/>
              <a:t> information and </a:t>
            </a:r>
            <a:r>
              <a:rPr lang="fr-FR" sz="1600" dirty="0" err="1"/>
              <a:t>then</a:t>
            </a:r>
            <a:r>
              <a:rPr lang="fr-FR" sz="1600" dirty="0"/>
              <a:t> the (gdb) prompt</a:t>
            </a:r>
          </a:p>
          <a:p>
            <a:endParaRPr lang="fr-FR" sz="1600" dirty="0"/>
          </a:p>
          <a:p>
            <a:r>
              <a:rPr lang="fr-FR" sz="1600" dirty="0"/>
              <a:t>    (gdb) r</a:t>
            </a:r>
          </a:p>
          <a:p>
            <a:r>
              <a:rPr lang="fr-FR" sz="1600" dirty="0"/>
              <a:t>    Program </a:t>
            </a:r>
            <a:r>
              <a:rPr lang="fr-FR" sz="1600" dirty="0" err="1"/>
              <a:t>received</a:t>
            </a:r>
            <a:r>
              <a:rPr lang="fr-FR" sz="1600" dirty="0"/>
              <a:t> signal SIGFPE, </a:t>
            </a:r>
            <a:r>
              <a:rPr lang="fr-FR" sz="1600" dirty="0" err="1"/>
              <a:t>Arithmetic</a:t>
            </a:r>
            <a:r>
              <a:rPr lang="fr-FR" sz="1600" dirty="0"/>
              <a:t> exception.</a:t>
            </a:r>
          </a:p>
          <a:p>
            <a:r>
              <a:rPr lang="en-US" sz="1600" dirty="0"/>
              <a:t>    0x08048681 in </a:t>
            </a:r>
            <a:r>
              <a:rPr lang="en-US" sz="1600" dirty="0" err="1"/>
              <a:t>divint</a:t>
            </a:r>
            <a:r>
              <a:rPr lang="en-US" sz="1600" dirty="0"/>
              <a:t>(</a:t>
            </a:r>
            <a:r>
              <a:rPr lang="en-US" sz="1600" dirty="0" err="1"/>
              <a:t>int</a:t>
            </a:r>
            <a:r>
              <a:rPr lang="en-US" sz="1600" dirty="0"/>
              <a:t>, </a:t>
            </a:r>
            <a:r>
              <a:rPr lang="en-US" sz="1600" dirty="0" err="1"/>
              <a:t>int</a:t>
            </a:r>
            <a:r>
              <a:rPr lang="en-US" sz="1600" dirty="0"/>
              <a:t>) (a=3, b=0) at crash.cc:21</a:t>
            </a:r>
          </a:p>
          <a:p>
            <a:r>
              <a:rPr lang="en-US" sz="1600" dirty="0"/>
              <a:t>    21        return a / b;</a:t>
            </a:r>
          </a:p>
          <a:p>
            <a:r>
              <a:rPr lang="en-US" sz="1600" dirty="0"/>
              <a:t>    # 'r' runs the program inside the debugger</a:t>
            </a:r>
          </a:p>
          <a:p>
            <a:r>
              <a:rPr lang="en-US" sz="1600" dirty="0"/>
              <a:t>    # In this case the program crashed and </a:t>
            </a:r>
            <a:r>
              <a:rPr lang="en-US" sz="1600" dirty="0" err="1"/>
              <a:t>gdb</a:t>
            </a:r>
            <a:r>
              <a:rPr lang="en-US" sz="1600" dirty="0"/>
              <a:t> prints out some</a:t>
            </a:r>
          </a:p>
          <a:p>
            <a:r>
              <a:rPr lang="en-US" sz="1600" dirty="0"/>
              <a:t>    # relevant information.  In particular, it crashed trying</a:t>
            </a:r>
          </a:p>
          <a:p>
            <a:r>
              <a:rPr lang="en-US" sz="1600" dirty="0"/>
              <a:t>    # to execute line 21 of </a:t>
            </a:r>
            <a:r>
              <a:rPr lang="en-US" sz="1600" dirty="0" err="1"/>
              <a:t>crash.cc</a:t>
            </a:r>
            <a:r>
              <a:rPr lang="en-US" sz="1600" dirty="0"/>
              <a:t>.  The function parameters</a:t>
            </a:r>
          </a:p>
          <a:p>
            <a:r>
              <a:rPr lang="en-US" sz="1600" dirty="0"/>
              <a:t>    # 'a' and 'b' had values 3 and 0 respectively.</a:t>
            </a:r>
          </a:p>
          <a:p>
            <a:endParaRPr lang="en-US" sz="1600" dirty="0"/>
          </a:p>
          <a:p>
            <a:r>
              <a:rPr lang="en-US" sz="1600" dirty="0"/>
              <a:t>    (</a:t>
            </a:r>
            <a:r>
              <a:rPr lang="en-US" sz="1600" dirty="0" err="1"/>
              <a:t>gdb</a:t>
            </a:r>
            <a:r>
              <a:rPr lang="en-US" sz="1600" dirty="0"/>
              <a:t>) where</a:t>
            </a:r>
          </a:p>
          <a:p>
            <a:r>
              <a:rPr lang="en-US" sz="1600" dirty="0"/>
              <a:t>    #0  0x08048681 in </a:t>
            </a:r>
            <a:r>
              <a:rPr lang="en-US" sz="1600" dirty="0" err="1"/>
              <a:t>divint</a:t>
            </a:r>
            <a:r>
              <a:rPr lang="en-US" sz="1600" dirty="0"/>
              <a:t>(</a:t>
            </a:r>
            <a:r>
              <a:rPr lang="en-US" sz="1600" dirty="0" err="1"/>
              <a:t>int</a:t>
            </a:r>
            <a:r>
              <a:rPr lang="en-US" sz="1600" dirty="0"/>
              <a:t>, </a:t>
            </a:r>
            <a:r>
              <a:rPr lang="en-US" sz="1600" dirty="0" err="1"/>
              <a:t>int</a:t>
            </a:r>
            <a:r>
              <a:rPr lang="en-US" sz="1600" dirty="0"/>
              <a:t>) (a=3, b=0) at crash.cc:21</a:t>
            </a:r>
          </a:p>
          <a:p>
            <a:r>
              <a:rPr lang="en-US" sz="1600" dirty="0"/>
              <a:t>    #1  0x08048654 in main () at crash.cc:13</a:t>
            </a:r>
          </a:p>
          <a:p>
            <a:r>
              <a:rPr lang="en-US" sz="1600" dirty="0"/>
              <a:t>    </a:t>
            </a:r>
          </a:p>
        </p:txBody>
      </p:sp>
      <p:sp>
        <p:nvSpPr>
          <p:cNvPr id="8" name="Rectangle 7"/>
          <p:cNvSpPr/>
          <p:nvPr/>
        </p:nvSpPr>
        <p:spPr>
          <a:xfrm>
            <a:off x="6041325" y="867406"/>
            <a:ext cx="3124199" cy="30469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600" dirty="0"/>
              <a:t> (</a:t>
            </a:r>
            <a:r>
              <a:rPr lang="en-US" sz="1600" dirty="0" err="1"/>
              <a:t>gdb</a:t>
            </a:r>
            <a:r>
              <a:rPr lang="en-US" sz="1600" dirty="0"/>
              <a:t>) up</a:t>
            </a:r>
          </a:p>
          <a:p>
            <a:r>
              <a:rPr lang="en-US" sz="1600" dirty="0" smtClean="0"/>
              <a:t># </a:t>
            </a:r>
            <a:r>
              <a:rPr lang="en-US" sz="1600" dirty="0"/>
              <a:t>Move from the default level '0' of </a:t>
            </a:r>
            <a:r>
              <a:rPr lang="en-US" sz="1600" dirty="0" smtClean="0"/>
              <a:t># the </a:t>
            </a:r>
            <a:r>
              <a:rPr lang="en-US" sz="1600" dirty="0"/>
              <a:t>stack trace up one level</a:t>
            </a:r>
          </a:p>
          <a:p>
            <a:r>
              <a:rPr lang="it-IT" sz="1600" dirty="0" smtClean="0"/>
              <a:t># </a:t>
            </a:r>
            <a:r>
              <a:rPr lang="it-IT" sz="1600" dirty="0"/>
              <a:t>to </a:t>
            </a:r>
            <a:r>
              <a:rPr lang="it-IT" sz="1600" dirty="0" err="1"/>
              <a:t>level</a:t>
            </a:r>
            <a:r>
              <a:rPr lang="it-IT" sz="1600" dirty="0"/>
              <a:t> 1.</a:t>
            </a:r>
          </a:p>
          <a:p>
            <a:endParaRPr lang="it-IT" sz="1600" dirty="0"/>
          </a:p>
          <a:p>
            <a:r>
              <a:rPr lang="it-IT" sz="1600" dirty="0"/>
              <a:t>    (</a:t>
            </a:r>
            <a:r>
              <a:rPr lang="it-IT" sz="1600" dirty="0" err="1"/>
              <a:t>gdb</a:t>
            </a:r>
            <a:r>
              <a:rPr lang="it-IT" sz="1600" dirty="0"/>
              <a:t>) list</a:t>
            </a:r>
          </a:p>
          <a:p>
            <a:r>
              <a:rPr lang="it-IT" sz="1600" dirty="0" smtClean="0"/>
              <a:t># </a:t>
            </a:r>
            <a:r>
              <a:rPr lang="it-IT" sz="1600" dirty="0"/>
              <a:t>list </a:t>
            </a:r>
            <a:r>
              <a:rPr lang="it-IT" sz="1600" dirty="0" err="1"/>
              <a:t>now</a:t>
            </a:r>
            <a:r>
              <a:rPr lang="it-IT" sz="1600" dirty="0"/>
              <a:t> </a:t>
            </a:r>
            <a:r>
              <a:rPr lang="it-IT" sz="1600" dirty="0" err="1"/>
              <a:t>lists</a:t>
            </a:r>
            <a:r>
              <a:rPr lang="it-IT" sz="1600" dirty="0"/>
              <a:t> the code </a:t>
            </a:r>
            <a:r>
              <a:rPr lang="it-IT" sz="1600" dirty="0" err="1"/>
              <a:t>lines</a:t>
            </a:r>
            <a:r>
              <a:rPr lang="it-IT" sz="1600" dirty="0"/>
              <a:t> </a:t>
            </a:r>
            <a:r>
              <a:rPr lang="it-IT" sz="1600" dirty="0" smtClean="0"/>
              <a:t>   </a:t>
            </a:r>
          </a:p>
          <a:p>
            <a:r>
              <a:rPr lang="it-IT" sz="1600" dirty="0" smtClean="0"/>
              <a:t># </a:t>
            </a:r>
            <a:r>
              <a:rPr lang="it-IT" sz="1600" dirty="0" err="1" smtClean="0"/>
              <a:t>near</a:t>
            </a:r>
            <a:r>
              <a:rPr lang="it-IT" sz="1600" dirty="0" smtClean="0"/>
              <a:t> </a:t>
            </a:r>
            <a:r>
              <a:rPr lang="it-IT" sz="1600" dirty="0"/>
              <a:t>line 13 of </a:t>
            </a:r>
            <a:r>
              <a:rPr lang="it-IT" sz="1600" dirty="0" err="1"/>
              <a:t>crash.cc</a:t>
            </a:r>
            <a:endParaRPr lang="it-IT" sz="1600" dirty="0"/>
          </a:p>
          <a:p>
            <a:endParaRPr lang="it-IT" sz="1600" dirty="0"/>
          </a:p>
          <a:p>
            <a:r>
              <a:rPr lang="it-IT" sz="1600" dirty="0"/>
              <a:t>    (</a:t>
            </a:r>
            <a:r>
              <a:rPr lang="it-IT" sz="1600" dirty="0" err="1"/>
              <a:t>gdb</a:t>
            </a:r>
            <a:r>
              <a:rPr lang="it-IT" sz="1600" dirty="0"/>
              <a:t>) </a:t>
            </a:r>
            <a:r>
              <a:rPr lang="it-IT" sz="1600" dirty="0" err="1"/>
              <a:t>p</a:t>
            </a:r>
            <a:r>
              <a:rPr lang="it-IT" sz="1600" dirty="0"/>
              <a:t> x</a:t>
            </a:r>
          </a:p>
          <a:p>
            <a:r>
              <a:rPr lang="it-IT" sz="1600" dirty="0" smtClean="0"/>
              <a:t># </a:t>
            </a:r>
            <a:r>
              <a:rPr lang="it-IT" sz="1600" dirty="0" err="1"/>
              <a:t>print</a:t>
            </a:r>
            <a:r>
              <a:rPr lang="it-IT" sz="1600" dirty="0"/>
              <a:t> the </a:t>
            </a:r>
            <a:r>
              <a:rPr lang="it-IT" sz="1600" dirty="0" err="1"/>
              <a:t>value</a:t>
            </a:r>
            <a:r>
              <a:rPr lang="it-IT" sz="1600" dirty="0"/>
              <a:t> of the </a:t>
            </a:r>
            <a:r>
              <a:rPr lang="it-IT" sz="1600" dirty="0" err="1" smtClean="0"/>
              <a:t>local</a:t>
            </a:r>
            <a:r>
              <a:rPr lang="it-IT" sz="1600" dirty="0" smtClean="0"/>
              <a:t> </a:t>
            </a:r>
          </a:p>
          <a:p>
            <a:r>
              <a:rPr lang="it-IT" sz="1600" dirty="0" smtClean="0"/>
              <a:t># </a:t>
            </a:r>
            <a:r>
              <a:rPr lang="it-IT" sz="1600" dirty="0" err="1" smtClean="0"/>
              <a:t>variable</a:t>
            </a:r>
            <a:r>
              <a:rPr lang="it-IT" sz="1600" dirty="0" smtClean="0"/>
              <a:t> x in </a:t>
            </a:r>
            <a:r>
              <a:rPr lang="it-IT" sz="1600" dirty="0" err="1" smtClean="0"/>
              <a:t>program</a:t>
            </a:r>
            <a:r>
              <a:rPr lang="it-IT" sz="1600" dirty="0" smtClean="0"/>
              <a:t> </a:t>
            </a:r>
            <a:r>
              <a:rPr lang="it-IT" sz="1600" dirty="0" err="1" smtClean="0"/>
              <a:t>main</a:t>
            </a:r>
            <a:endParaRPr lang="fr-FR" sz="1600" dirty="0"/>
          </a:p>
        </p:txBody>
      </p:sp>
      <p:sp>
        <p:nvSpPr>
          <p:cNvPr id="3" name="Rectangle 2"/>
          <p:cNvSpPr/>
          <p:nvPr/>
        </p:nvSpPr>
        <p:spPr>
          <a:xfrm>
            <a:off x="341723" y="4855939"/>
            <a:ext cx="8559242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# Equivalent to '</a:t>
            </a:r>
            <a:r>
              <a:rPr lang="en-US" dirty="0" err="1"/>
              <a:t>bt</a:t>
            </a:r>
            <a:r>
              <a:rPr lang="en-US" dirty="0"/>
              <a:t>' or </a:t>
            </a:r>
            <a:r>
              <a:rPr lang="en-US" dirty="0" err="1"/>
              <a:t>backtrace</a:t>
            </a:r>
            <a:r>
              <a:rPr lang="en-US" dirty="0"/>
              <a:t>.  Produces what is </a:t>
            </a:r>
            <a:r>
              <a:rPr lang="en-US" dirty="0" smtClean="0"/>
              <a:t>known </a:t>
            </a:r>
            <a:r>
              <a:rPr lang="en-US" dirty="0"/>
              <a:t>as a 'stack trace'. </a:t>
            </a:r>
          </a:p>
          <a:p>
            <a:r>
              <a:rPr lang="en-US" dirty="0" smtClean="0"/>
              <a:t># Read </a:t>
            </a:r>
            <a:r>
              <a:rPr lang="en-US" dirty="0"/>
              <a:t>this as follows:  The crash </a:t>
            </a:r>
            <a:r>
              <a:rPr lang="en-US" dirty="0" smtClean="0"/>
              <a:t>occurred in </a:t>
            </a:r>
            <a:r>
              <a:rPr lang="en-US" dirty="0"/>
              <a:t>the function </a:t>
            </a:r>
            <a:r>
              <a:rPr lang="en-US" dirty="0" err="1"/>
              <a:t>divint</a:t>
            </a:r>
            <a:r>
              <a:rPr lang="en-US" dirty="0"/>
              <a:t> at line 21 of </a:t>
            </a:r>
            <a:r>
              <a:rPr lang="en-US" dirty="0" err="1"/>
              <a:t>crash.cc</a:t>
            </a:r>
            <a:r>
              <a:rPr lang="en-US" dirty="0"/>
              <a:t>.  </a:t>
            </a:r>
            <a:endParaRPr lang="en-US" dirty="0" smtClean="0"/>
          </a:p>
          <a:p>
            <a:r>
              <a:rPr lang="en-US" dirty="0" smtClean="0"/>
              <a:t># This</a:t>
            </a:r>
            <a:r>
              <a:rPr lang="en-US" dirty="0"/>
              <a:t>, in turn</a:t>
            </a:r>
            <a:r>
              <a:rPr lang="en-US" dirty="0" smtClean="0"/>
              <a:t>, was </a:t>
            </a:r>
            <a:r>
              <a:rPr lang="en-US" dirty="0"/>
              <a:t>called from the function main at line 13 of </a:t>
            </a:r>
            <a:r>
              <a:rPr lang="en-US" dirty="0" err="1"/>
              <a:t>crash.cc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767870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fr-FR" dirty="0" smtClean="0"/>
              <a:t>Dans les mini-projets, il faudra mettre en place des tests unitaires:</a:t>
            </a:r>
          </a:p>
          <a:p>
            <a:pPr lvl="1"/>
            <a:r>
              <a:rPr lang="fr-FR" dirty="0" smtClean="0"/>
              <a:t>Procédure permettant de vérifier le bon fonctionnement d’une partie du code</a:t>
            </a:r>
          </a:p>
          <a:p>
            <a:pPr lvl="1"/>
            <a:endParaRPr lang="fr-FR" dirty="0"/>
          </a:p>
          <a:p>
            <a:r>
              <a:rPr lang="fr-FR" dirty="0" smtClean="0"/>
              <a:t>Des api pour vous aider …</a:t>
            </a:r>
          </a:p>
          <a:p>
            <a:pPr lvl="1"/>
            <a:r>
              <a:rPr lang="fr-FR" dirty="0" err="1" smtClean="0"/>
              <a:t>cppTest</a:t>
            </a:r>
            <a:endParaRPr lang="fr-FR" dirty="0" smtClean="0"/>
          </a:p>
          <a:p>
            <a:pPr lvl="1"/>
            <a:r>
              <a:rPr lang="fr-FR" dirty="0" err="1" smtClean="0"/>
              <a:t>Qt</a:t>
            </a:r>
            <a:endParaRPr lang="fr-FR" dirty="0" smtClean="0"/>
          </a:p>
          <a:p>
            <a:pPr lvl="2"/>
            <a:r>
              <a:rPr lang="fr-FR" dirty="0" smtClean="0"/>
              <a:t>Par </a:t>
            </a:r>
            <a:r>
              <a:rPr lang="fr-FR" dirty="0"/>
              <a:t>ex: </a:t>
            </a:r>
            <a:r>
              <a:rPr lang="fr-FR" dirty="0" err="1"/>
              <a:t>QtTest</a:t>
            </a:r>
            <a:endParaRPr lang="fr-FR" dirty="0"/>
          </a:p>
          <a:p>
            <a:pPr lvl="1"/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A6C87E8C-A1B1-CC4A-8C89-9A370644B80A}" type="slidenum">
              <a:rPr lang="fr-FR" smtClean="0"/>
              <a:pPr/>
              <a:t>44</a:t>
            </a:fld>
            <a:endParaRPr lang="fr-FR" dirty="0"/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668171DD-621C-2140-A38D-3C0E7C2239C7}" type="datetime1">
              <a:rPr lang="fr-FR" smtClean="0"/>
              <a:t>28/09/17</a:t>
            </a:fld>
            <a:endParaRPr lang="fr-FR" dirty="0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fr-FR" dirty="0" smtClean="0"/>
              <a:t>Rémi Ronfard - GMIN317 – Game </a:t>
            </a:r>
            <a:r>
              <a:rPr lang="fr-FR" dirty="0" err="1" smtClean="0"/>
              <a:t>Engine</a:t>
            </a:r>
            <a:r>
              <a:rPr lang="fr-FR" dirty="0" smtClean="0"/>
              <a:t> 2  </a:t>
            </a:r>
            <a:endParaRPr lang="fr-FR" b="1" dirty="0"/>
          </a:p>
        </p:txBody>
      </p:sp>
      <p:sp>
        <p:nvSpPr>
          <p:cNvPr id="7" name="Rectangle 6"/>
          <p:cNvSpPr/>
          <p:nvPr/>
        </p:nvSpPr>
        <p:spPr>
          <a:xfrm>
            <a:off x="3763975" y="4645000"/>
            <a:ext cx="5380025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fr-FR" dirty="0"/>
              <a:t> </a:t>
            </a:r>
            <a:r>
              <a:rPr lang="fr-FR" dirty="0" err="1"/>
              <a:t>void</a:t>
            </a:r>
            <a:r>
              <a:rPr lang="fr-FR" dirty="0"/>
              <a:t> </a:t>
            </a:r>
            <a:r>
              <a:rPr lang="fr-FR" dirty="0" err="1"/>
              <a:t>TestQString</a:t>
            </a:r>
            <a:r>
              <a:rPr lang="fr-FR" dirty="0"/>
              <a:t>::</a:t>
            </a:r>
            <a:r>
              <a:rPr lang="fr-FR" dirty="0" err="1"/>
              <a:t>toUpper</a:t>
            </a:r>
            <a:r>
              <a:rPr lang="fr-FR" dirty="0"/>
              <a:t>()</a:t>
            </a:r>
          </a:p>
          <a:p>
            <a:r>
              <a:rPr lang="fr-FR" dirty="0"/>
              <a:t> {</a:t>
            </a:r>
          </a:p>
          <a:p>
            <a:r>
              <a:rPr lang="fr-FR" dirty="0"/>
              <a:t>     </a:t>
            </a:r>
            <a:r>
              <a:rPr lang="fr-FR" dirty="0" err="1"/>
              <a:t>QString</a:t>
            </a:r>
            <a:r>
              <a:rPr lang="fr-FR" dirty="0"/>
              <a:t> </a:t>
            </a:r>
            <a:r>
              <a:rPr lang="fr-FR" dirty="0" err="1"/>
              <a:t>str</a:t>
            </a:r>
            <a:r>
              <a:rPr lang="fr-FR" dirty="0"/>
              <a:t> = "Hello";</a:t>
            </a:r>
          </a:p>
          <a:p>
            <a:r>
              <a:rPr lang="fr-FR" dirty="0"/>
              <a:t>     QCOMPARE(</a:t>
            </a:r>
            <a:r>
              <a:rPr lang="fr-FR" dirty="0" err="1"/>
              <a:t>str.toUpper</a:t>
            </a:r>
            <a:r>
              <a:rPr lang="fr-FR" dirty="0"/>
              <a:t>(), </a:t>
            </a:r>
            <a:r>
              <a:rPr lang="fr-FR" dirty="0" err="1"/>
              <a:t>QString</a:t>
            </a:r>
            <a:r>
              <a:rPr lang="fr-FR" dirty="0"/>
              <a:t>("HELLO"));</a:t>
            </a:r>
          </a:p>
          <a:p>
            <a:r>
              <a:rPr lang="fr-FR" dirty="0"/>
              <a:t> }</a:t>
            </a:r>
          </a:p>
        </p:txBody>
      </p:sp>
    </p:spTree>
    <p:extLst>
      <p:ext uri="{BB962C8B-B14F-4D97-AF65-F5344CB8AC3E}">
        <p14:creationId xmlns:p14="http://schemas.microsoft.com/office/powerpoint/2010/main" val="393917252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 smtClean="0"/>
              <a:t>Avant le TP ..</a:t>
            </a:r>
          </a:p>
          <a:p>
            <a:endParaRPr lang="fr-FR" dirty="0"/>
          </a:p>
          <a:p>
            <a:endParaRPr lang="fr-FR" dirty="0" smtClean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A6C87E8C-A1B1-CC4A-8C89-9A370644B80A}" type="slidenum">
              <a:rPr lang="fr-FR" smtClean="0"/>
              <a:pPr/>
              <a:t>45</a:t>
            </a:fld>
            <a:endParaRPr lang="fr-FR" dirty="0"/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91CF72A9-D654-5444-8857-3FC1397800DA}" type="datetime1">
              <a:rPr lang="fr-FR" smtClean="0"/>
              <a:t>28/09/17</a:t>
            </a:fld>
            <a:endParaRPr lang="fr-FR" dirty="0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fr-FR" dirty="0" smtClean="0"/>
              <a:t>Rémi Ronfard - GMIN317 – Game </a:t>
            </a:r>
            <a:r>
              <a:rPr lang="fr-FR" dirty="0" err="1" smtClean="0"/>
              <a:t>Engine</a:t>
            </a:r>
            <a:r>
              <a:rPr lang="fr-FR" dirty="0" smtClean="0"/>
              <a:t> 2  </a:t>
            </a:r>
            <a:endParaRPr lang="fr-FR" b="1" dirty="0"/>
          </a:p>
        </p:txBody>
      </p:sp>
    </p:spTree>
    <p:extLst>
      <p:ext uri="{BB962C8B-B14F-4D97-AF65-F5344CB8AC3E}">
        <p14:creationId xmlns:p14="http://schemas.microsoft.com/office/powerpoint/2010/main" val="277300385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 smtClean="0"/>
              <a:t>Une source d’inspiration pour vous</a:t>
            </a:r>
            <a:endParaRPr lang="fr-FR" dirty="0"/>
          </a:p>
          <a:p>
            <a:r>
              <a:rPr lang="fr-FR" dirty="0" smtClean="0"/>
              <a:t>Des exemples de Game </a:t>
            </a:r>
            <a:r>
              <a:rPr lang="fr-FR" dirty="0" err="1" smtClean="0"/>
              <a:t>Engine</a:t>
            </a:r>
            <a:r>
              <a:rPr lang="fr-FR" dirty="0" smtClean="0"/>
              <a:t>:</a:t>
            </a:r>
          </a:p>
          <a:p>
            <a:pPr lvl="1"/>
            <a:r>
              <a:rPr lang="fr-FR" dirty="0" err="1" smtClean="0"/>
              <a:t>Unity</a:t>
            </a:r>
            <a:r>
              <a:rPr lang="fr-FR" dirty="0" smtClean="0"/>
              <a:t> 3D </a:t>
            </a:r>
          </a:p>
          <a:p>
            <a:pPr lvl="1"/>
            <a:r>
              <a:rPr lang="fr-FR" dirty="0" smtClean="0"/>
              <a:t>Ogre3D</a:t>
            </a:r>
          </a:p>
          <a:p>
            <a:pPr lvl="1"/>
            <a:r>
              <a:rPr lang="fr-FR" dirty="0" smtClean="0"/>
              <a:t>XNA</a:t>
            </a:r>
          </a:p>
          <a:p>
            <a:pPr lvl="1"/>
            <a:r>
              <a:rPr lang="fr-FR" dirty="0" err="1" smtClean="0"/>
              <a:t>Unreal</a:t>
            </a:r>
            <a:r>
              <a:rPr lang="fr-FR" dirty="0" smtClean="0"/>
              <a:t> </a:t>
            </a:r>
            <a:r>
              <a:rPr lang="fr-FR" dirty="0" err="1" smtClean="0"/>
              <a:t>engine</a:t>
            </a:r>
            <a:endParaRPr lang="fr-FR" dirty="0" smtClean="0"/>
          </a:p>
          <a:p>
            <a:pPr lvl="1"/>
            <a:r>
              <a:rPr lang="fr-FR" dirty="0" err="1" smtClean="0"/>
              <a:t>Cry</a:t>
            </a:r>
            <a:r>
              <a:rPr lang="fr-FR" dirty="0" smtClean="0"/>
              <a:t> </a:t>
            </a:r>
            <a:r>
              <a:rPr lang="fr-FR" dirty="0" err="1" smtClean="0"/>
              <a:t>engine</a:t>
            </a:r>
            <a:endParaRPr lang="fr-FR" dirty="0" smtClean="0"/>
          </a:p>
          <a:p>
            <a:pPr lvl="1"/>
            <a:r>
              <a:rPr lang="fr-FR" dirty="0" smtClean="0"/>
              <a:t>Source </a:t>
            </a:r>
            <a:r>
              <a:rPr lang="fr-FR" dirty="0" err="1" smtClean="0"/>
              <a:t>engine</a:t>
            </a:r>
            <a:endParaRPr lang="fr-FR" dirty="0" smtClean="0"/>
          </a:p>
          <a:p>
            <a:pPr lvl="1"/>
            <a:r>
              <a:rPr lang="fr-FR" dirty="0" err="1" smtClean="0"/>
              <a:t>Blender</a:t>
            </a:r>
            <a:r>
              <a:rPr lang="fr-FR" dirty="0" smtClean="0"/>
              <a:t> Game </a:t>
            </a:r>
            <a:r>
              <a:rPr lang="fr-FR" dirty="0" err="1" smtClean="0"/>
              <a:t>Engine</a:t>
            </a:r>
            <a:endParaRPr lang="fr-FR" dirty="0" smtClean="0"/>
          </a:p>
          <a:p>
            <a:pPr lvl="1"/>
            <a:endParaRPr lang="fr-FR" dirty="0" smtClean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A6C87E8C-A1B1-CC4A-8C89-9A370644B80A}" type="slidenum">
              <a:rPr lang="fr-FR" smtClean="0"/>
              <a:pPr/>
              <a:t>46</a:t>
            </a:fld>
            <a:endParaRPr lang="fr-FR" dirty="0"/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91CF72A9-D654-5444-8857-3FC1397800DA}" type="datetime1">
              <a:rPr lang="fr-FR" smtClean="0"/>
              <a:t>28/09/17</a:t>
            </a:fld>
            <a:endParaRPr lang="fr-FR" dirty="0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fr-FR" dirty="0" smtClean="0"/>
              <a:t>Rémi Ronfard - GMIN317 – Game </a:t>
            </a:r>
            <a:r>
              <a:rPr lang="fr-FR" dirty="0" err="1" smtClean="0"/>
              <a:t>Engine</a:t>
            </a:r>
            <a:r>
              <a:rPr lang="fr-FR" dirty="0" smtClean="0"/>
              <a:t> 2  </a:t>
            </a:r>
            <a:endParaRPr lang="fr-FR" b="1" dirty="0"/>
          </a:p>
        </p:txBody>
      </p:sp>
    </p:spTree>
    <p:extLst>
      <p:ext uri="{BB962C8B-B14F-4D97-AF65-F5344CB8AC3E}">
        <p14:creationId xmlns:p14="http://schemas.microsoft.com/office/powerpoint/2010/main" val="128064697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fr-FR" dirty="0" smtClean="0"/>
              <a:t>Ogre 3D</a:t>
            </a:r>
          </a:p>
          <a:p>
            <a:pPr lvl="1"/>
            <a:r>
              <a:rPr lang="fr-FR" dirty="0" smtClean="0"/>
              <a:t>OO interface en C++</a:t>
            </a:r>
          </a:p>
          <a:p>
            <a:pPr lvl="1"/>
            <a:r>
              <a:rPr lang="fr-FR" dirty="0" smtClean="0"/>
              <a:t>Un Framework extensible</a:t>
            </a:r>
          </a:p>
          <a:p>
            <a:pPr lvl="1"/>
            <a:r>
              <a:rPr lang="fr-FR" dirty="0" smtClean="0"/>
              <a:t>Un moteur haute performance</a:t>
            </a:r>
          </a:p>
          <a:p>
            <a:pPr lvl="1"/>
            <a:r>
              <a:rPr lang="fr-FR" dirty="0" smtClean="0"/>
              <a:t>Multi plateforme</a:t>
            </a:r>
          </a:p>
          <a:p>
            <a:pPr lvl="1"/>
            <a:r>
              <a:rPr lang="fr-FR" dirty="0" smtClean="0"/>
              <a:t>D3D et OpenGL</a:t>
            </a:r>
          </a:p>
          <a:p>
            <a:pPr lvl="1"/>
            <a:endParaRPr lang="fr-FR" dirty="0"/>
          </a:p>
          <a:p>
            <a:pPr lvl="1"/>
            <a:r>
              <a:rPr lang="fr-FR" dirty="0" smtClean="0"/>
              <a:t>Contient:</a:t>
            </a:r>
          </a:p>
          <a:p>
            <a:pPr lvl="2"/>
            <a:r>
              <a:rPr lang="fr-FR" dirty="0" smtClean="0"/>
              <a:t>Un gestionnaire de scène</a:t>
            </a:r>
          </a:p>
          <a:p>
            <a:pPr lvl="2"/>
            <a:r>
              <a:rPr lang="fr-FR" dirty="0" smtClean="0"/>
              <a:t>Un gestionnaire de ressources</a:t>
            </a:r>
          </a:p>
          <a:p>
            <a:pPr lvl="2"/>
            <a:r>
              <a:rPr lang="fr-FR" dirty="0" smtClean="0"/>
              <a:t>Un gestionnaire d’animation</a:t>
            </a:r>
          </a:p>
          <a:p>
            <a:pPr lvl="2"/>
            <a:r>
              <a:rPr lang="fr-FR" dirty="0" smtClean="0"/>
              <a:t>Un gestionnaire de rendu</a:t>
            </a:r>
          </a:p>
          <a:p>
            <a:pPr lvl="2"/>
            <a:r>
              <a:rPr lang="fr-FR" dirty="0" smtClean="0"/>
              <a:t>Des extensions</a:t>
            </a: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A6C87E8C-A1B1-CC4A-8C89-9A370644B80A}" type="slidenum">
              <a:rPr lang="fr-FR" smtClean="0"/>
              <a:pPr/>
              <a:t>47</a:t>
            </a:fld>
            <a:endParaRPr lang="fr-FR" dirty="0"/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91CF72A9-D654-5444-8857-3FC1397800DA}" type="datetime1">
              <a:rPr lang="fr-FR" smtClean="0"/>
              <a:t>28/09/17</a:t>
            </a:fld>
            <a:endParaRPr lang="fr-FR" dirty="0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fr-FR" dirty="0" smtClean="0"/>
              <a:t>Rémi Ronfard - GMIN317 – Game </a:t>
            </a:r>
            <a:r>
              <a:rPr lang="fr-FR" dirty="0" err="1" smtClean="0"/>
              <a:t>Engine</a:t>
            </a:r>
            <a:r>
              <a:rPr lang="fr-FR" dirty="0" smtClean="0"/>
              <a:t> 2  </a:t>
            </a:r>
            <a:endParaRPr lang="fr-FR" b="1" dirty="0"/>
          </a:p>
        </p:txBody>
      </p:sp>
      <p:pic>
        <p:nvPicPr>
          <p:cNvPr id="7" name="Imag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37390" y="1096412"/>
            <a:ext cx="3454400" cy="2590800"/>
          </a:xfrm>
          <a:prstGeom prst="rect">
            <a:avLst/>
          </a:prstGeom>
        </p:spPr>
      </p:pic>
      <p:pic>
        <p:nvPicPr>
          <p:cNvPr id="8" name="Imag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54310" y="3983040"/>
            <a:ext cx="3557444" cy="23054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381878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457200" y="1096412"/>
            <a:ext cx="5677365" cy="5029751"/>
          </a:xfrm>
        </p:spPr>
        <p:txBody>
          <a:bodyPr>
            <a:normAutofit fontScale="85000" lnSpcReduction="20000"/>
          </a:bodyPr>
          <a:lstStyle/>
          <a:p>
            <a:r>
              <a:rPr lang="fr-FR" dirty="0" smtClean="0"/>
              <a:t>XNA</a:t>
            </a:r>
          </a:p>
          <a:p>
            <a:pPr lvl="1"/>
            <a:r>
              <a:rPr lang="fr-FR" dirty="0" smtClean="0"/>
              <a:t>Moteur de jeu en C# </a:t>
            </a:r>
          </a:p>
          <a:p>
            <a:pPr lvl="1"/>
            <a:r>
              <a:rPr lang="fr-FR" dirty="0" smtClean="0"/>
              <a:t>Support de DirectX</a:t>
            </a:r>
          </a:p>
          <a:p>
            <a:pPr lvl="1"/>
            <a:r>
              <a:rPr lang="fr-FR" dirty="0" smtClean="0"/>
              <a:t>Windows, Xbox</a:t>
            </a:r>
          </a:p>
          <a:p>
            <a:pPr lvl="1"/>
            <a:endParaRPr lang="fr-FR" dirty="0"/>
          </a:p>
          <a:p>
            <a:r>
              <a:rPr lang="fr-FR" dirty="0"/>
              <a:t>Contient:</a:t>
            </a:r>
          </a:p>
          <a:p>
            <a:pPr lvl="1"/>
            <a:r>
              <a:rPr lang="fr-FR" dirty="0" smtClean="0"/>
              <a:t>Les classes de bases pour un jeu</a:t>
            </a:r>
          </a:p>
          <a:p>
            <a:pPr lvl="1"/>
            <a:r>
              <a:rPr lang="fr-FR" dirty="0" smtClean="0"/>
              <a:t>Un gestionnaire audio</a:t>
            </a:r>
          </a:p>
          <a:p>
            <a:pPr lvl="1"/>
            <a:r>
              <a:rPr lang="fr-FR" dirty="0" smtClean="0"/>
              <a:t>Des fonction graphiques 2D 3D</a:t>
            </a:r>
          </a:p>
          <a:p>
            <a:pPr lvl="1"/>
            <a:r>
              <a:rPr lang="fr-FR" dirty="0" smtClean="0"/>
              <a:t>La gestion de </a:t>
            </a:r>
            <a:r>
              <a:rPr lang="fr-FR" dirty="0" err="1" smtClean="0"/>
              <a:t>devices</a:t>
            </a:r>
            <a:r>
              <a:rPr lang="fr-FR" dirty="0" smtClean="0"/>
              <a:t> (manette </a:t>
            </a:r>
            <a:r>
              <a:rPr lang="fr-FR" dirty="0" err="1" smtClean="0"/>
              <a:t>xbox</a:t>
            </a:r>
            <a:r>
              <a:rPr lang="fr-FR" dirty="0" smtClean="0"/>
              <a:t>, clavier)</a:t>
            </a:r>
          </a:p>
          <a:p>
            <a:pPr lvl="1"/>
            <a:r>
              <a:rPr lang="fr-FR" dirty="0" smtClean="0"/>
              <a:t>Gestionnaire de ressources</a:t>
            </a:r>
          </a:p>
          <a:p>
            <a:pPr lvl="1"/>
            <a:r>
              <a:rPr lang="fr-FR" dirty="0" smtClean="0"/>
              <a:t>Gestionnaire de scène</a:t>
            </a:r>
          </a:p>
          <a:p>
            <a:pPr lvl="1"/>
            <a:endParaRPr lang="fr-FR" dirty="0" smtClean="0"/>
          </a:p>
          <a:p>
            <a:pPr lvl="1"/>
            <a:endParaRPr lang="fr-FR" dirty="0" smtClean="0"/>
          </a:p>
          <a:p>
            <a:pPr lvl="1"/>
            <a:endParaRPr lang="fr-FR" dirty="0" smtClean="0"/>
          </a:p>
          <a:p>
            <a:pPr lvl="1"/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A6C87E8C-A1B1-CC4A-8C89-9A370644B80A}" type="slidenum">
              <a:rPr lang="fr-FR" smtClean="0"/>
              <a:pPr/>
              <a:t>48</a:t>
            </a:fld>
            <a:endParaRPr lang="fr-FR" dirty="0"/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91CF72A9-D654-5444-8857-3FC1397800DA}" type="datetime1">
              <a:rPr lang="fr-FR" smtClean="0"/>
              <a:t>28/09/17</a:t>
            </a:fld>
            <a:endParaRPr lang="fr-FR" dirty="0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fr-FR" dirty="0" smtClean="0"/>
              <a:t>Rémi Ronfard - GMIN317 – Game </a:t>
            </a:r>
            <a:r>
              <a:rPr lang="fr-FR" dirty="0" err="1" smtClean="0"/>
              <a:t>Engine</a:t>
            </a:r>
            <a:r>
              <a:rPr lang="fr-FR" dirty="0" smtClean="0"/>
              <a:t> 2  </a:t>
            </a:r>
            <a:endParaRPr lang="fr-FR" b="1" dirty="0"/>
          </a:p>
        </p:txBody>
      </p:sp>
      <p:pic>
        <p:nvPicPr>
          <p:cNvPr id="7" name="Imag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73869" y="1096412"/>
            <a:ext cx="3429945" cy="1922277"/>
          </a:xfrm>
          <a:prstGeom prst="rect">
            <a:avLst/>
          </a:prstGeom>
        </p:spPr>
      </p:pic>
      <p:pic>
        <p:nvPicPr>
          <p:cNvPr id="8" name="Image 7"/>
          <p:cNvPicPr>
            <a:picLocks noChangeAspect="1"/>
          </p:cNvPicPr>
          <p:nvPr/>
        </p:nvPicPr>
        <p:blipFill rotWithShape="1">
          <a:blip r:embed="rId3"/>
          <a:srcRect l="29351"/>
          <a:stretch/>
        </p:blipFill>
        <p:spPr>
          <a:xfrm>
            <a:off x="6427907" y="4106163"/>
            <a:ext cx="2537073" cy="20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368868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 smtClean="0"/>
              <a:t>Unreal</a:t>
            </a:r>
            <a:r>
              <a:rPr lang="fr-FR" dirty="0" smtClean="0"/>
              <a:t> </a:t>
            </a:r>
            <a:r>
              <a:rPr lang="fr-FR" dirty="0" err="1" smtClean="0"/>
              <a:t>Engine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292204" y="1096413"/>
            <a:ext cx="8684404" cy="3506388"/>
          </a:xfrm>
        </p:spPr>
        <p:txBody>
          <a:bodyPr>
            <a:noAutofit/>
          </a:bodyPr>
          <a:lstStyle/>
          <a:p>
            <a:r>
              <a:rPr lang="fr-FR" dirty="0" err="1" smtClean="0"/>
              <a:t>Unreal</a:t>
            </a:r>
            <a:r>
              <a:rPr lang="fr-FR" dirty="0" smtClean="0"/>
              <a:t> </a:t>
            </a:r>
            <a:r>
              <a:rPr lang="fr-FR" dirty="0" err="1" smtClean="0"/>
              <a:t>engine</a:t>
            </a:r>
            <a:r>
              <a:rPr lang="fr-FR" dirty="0" smtClean="0"/>
              <a:t> </a:t>
            </a:r>
            <a:r>
              <a:rPr lang="fr-FR" dirty="0" smtClean="0"/>
              <a:t>4</a:t>
            </a:r>
            <a:endParaRPr lang="fr-FR" dirty="0" smtClean="0"/>
          </a:p>
          <a:p>
            <a:pPr marL="0" indent="0">
              <a:buNone/>
            </a:pPr>
            <a:r>
              <a:rPr lang="fr-FR" sz="2400" dirty="0"/>
              <a:t>	</a:t>
            </a:r>
            <a:r>
              <a:rPr lang="fr-FR" sz="2400" dirty="0" smtClean="0"/>
              <a:t>Open </a:t>
            </a:r>
            <a:r>
              <a:rPr lang="fr-FR" sz="2400" dirty="0"/>
              <a:t>source, PC/</a:t>
            </a:r>
            <a:r>
              <a:rPr lang="fr-FR" sz="2400" dirty="0" err="1" smtClean="0"/>
              <a:t>Macos</a:t>
            </a:r>
            <a:endParaRPr lang="fr-FR" sz="2400" dirty="0"/>
          </a:p>
          <a:p>
            <a:r>
              <a:rPr lang="fr-FR" sz="2400" dirty="0" smtClean="0"/>
              <a:t>Des outils :</a:t>
            </a:r>
          </a:p>
          <a:p>
            <a:pPr lvl="1">
              <a:buFont typeface="Wingdings" charset="2"/>
              <a:buChar char="ü"/>
            </a:pPr>
            <a:r>
              <a:rPr lang="fr-FR" sz="2000" dirty="0" err="1" smtClean="0"/>
              <a:t>UnrealEd</a:t>
            </a:r>
            <a:r>
              <a:rPr lang="fr-FR" sz="2000" dirty="0" smtClean="0"/>
              <a:t>, l'éditeur de niveaux;</a:t>
            </a:r>
          </a:p>
          <a:p>
            <a:pPr lvl="1">
              <a:buFont typeface="Wingdings" charset="2"/>
              <a:buChar char="ü"/>
            </a:pPr>
            <a:r>
              <a:rPr lang="fr-FR" sz="2000" dirty="0" err="1" smtClean="0"/>
              <a:t>Unreal</a:t>
            </a:r>
            <a:r>
              <a:rPr lang="fr-FR" sz="2000" dirty="0" smtClean="0"/>
              <a:t> </a:t>
            </a:r>
            <a:r>
              <a:rPr lang="fr-FR" sz="2000" dirty="0" err="1" smtClean="0"/>
              <a:t>Kismet</a:t>
            </a:r>
            <a:r>
              <a:rPr lang="fr-FR" sz="2000" dirty="0" smtClean="0"/>
              <a:t>, éditeur de scripts (en </a:t>
            </a:r>
            <a:r>
              <a:rPr lang="fr-FR" sz="2000" dirty="0" err="1" smtClean="0"/>
              <a:t>Flowgraph</a:t>
            </a:r>
            <a:r>
              <a:rPr lang="fr-FR" sz="2000" dirty="0" smtClean="0"/>
              <a:t>) ;</a:t>
            </a:r>
          </a:p>
          <a:p>
            <a:pPr lvl="1">
              <a:buFont typeface="Wingdings" charset="2"/>
              <a:buChar char="ü"/>
            </a:pPr>
            <a:r>
              <a:rPr lang="fr-FR" sz="2000" dirty="0" err="1" smtClean="0"/>
              <a:t>Unreal</a:t>
            </a:r>
            <a:r>
              <a:rPr lang="fr-FR" sz="2000" dirty="0" smtClean="0"/>
              <a:t> </a:t>
            </a:r>
            <a:r>
              <a:rPr lang="fr-FR" sz="2000" dirty="0" err="1"/>
              <a:t>PhAT</a:t>
            </a:r>
            <a:r>
              <a:rPr lang="fr-FR" sz="2000" dirty="0"/>
              <a:t>, éditeur pour la physique dans le jeu (collisions, </a:t>
            </a:r>
            <a:r>
              <a:rPr lang="fr-FR" sz="2000" dirty="0" err="1"/>
              <a:t>ragdolls</a:t>
            </a:r>
            <a:r>
              <a:rPr lang="fr-FR" sz="2000" dirty="0"/>
              <a:t> </a:t>
            </a:r>
            <a:r>
              <a:rPr lang="fr-FR" sz="2000" dirty="0" err="1"/>
              <a:t>etc</a:t>
            </a:r>
            <a:r>
              <a:rPr lang="fr-FR" sz="2000" dirty="0"/>
              <a:t>) ;</a:t>
            </a:r>
          </a:p>
          <a:p>
            <a:pPr lvl="1">
              <a:buFont typeface="Wingdings" charset="2"/>
              <a:buChar char="ü"/>
            </a:pPr>
            <a:r>
              <a:rPr lang="fr-FR" sz="2000" dirty="0" err="1"/>
              <a:t>Unreal</a:t>
            </a:r>
            <a:r>
              <a:rPr lang="fr-FR" sz="2000" dirty="0"/>
              <a:t> </a:t>
            </a:r>
            <a:r>
              <a:rPr lang="fr-FR" sz="2000" dirty="0" err="1"/>
              <a:t>Matinee</a:t>
            </a:r>
            <a:r>
              <a:rPr lang="fr-FR" sz="2000" dirty="0"/>
              <a:t>, éditeur de cinématiques ;</a:t>
            </a:r>
          </a:p>
          <a:p>
            <a:pPr lvl="1">
              <a:buFont typeface="Wingdings" charset="2"/>
              <a:buChar char="ü"/>
            </a:pPr>
            <a:r>
              <a:rPr lang="fr-FR" sz="2000" dirty="0" err="1"/>
              <a:t>Unreal</a:t>
            </a:r>
            <a:r>
              <a:rPr lang="fr-FR" sz="2000" dirty="0"/>
              <a:t> </a:t>
            </a:r>
            <a:r>
              <a:rPr lang="fr-FR" sz="2000" dirty="0" err="1"/>
              <a:t>Swarm</a:t>
            </a:r>
            <a:r>
              <a:rPr lang="fr-FR" sz="2000" dirty="0"/>
              <a:t>, pour la distribution de calculs </a:t>
            </a:r>
            <a:r>
              <a:rPr lang="fr-FR" sz="2000" dirty="0" smtClean="0"/>
              <a:t>;</a:t>
            </a:r>
            <a:endParaRPr lang="fr-FR" sz="2000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A6C87E8C-A1B1-CC4A-8C89-9A370644B80A}" type="slidenum">
              <a:rPr lang="fr-FR" smtClean="0"/>
              <a:pPr/>
              <a:t>49</a:t>
            </a:fld>
            <a:endParaRPr lang="fr-FR" dirty="0"/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91CF72A9-D654-5444-8857-3FC1397800DA}" type="datetime1">
              <a:rPr lang="fr-FR" smtClean="0"/>
              <a:t>28/09/17</a:t>
            </a:fld>
            <a:endParaRPr lang="fr-FR" dirty="0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fr-FR" dirty="0" smtClean="0"/>
              <a:t>Rémi Ronfard - GMIN317 – Game </a:t>
            </a:r>
            <a:r>
              <a:rPr lang="fr-FR" dirty="0" err="1" smtClean="0"/>
              <a:t>Engine</a:t>
            </a:r>
            <a:r>
              <a:rPr lang="fr-FR" dirty="0" smtClean="0"/>
              <a:t> 2  </a:t>
            </a:r>
            <a:endParaRPr lang="fr-FR" b="1" dirty="0"/>
          </a:p>
        </p:txBody>
      </p:sp>
      <p:pic>
        <p:nvPicPr>
          <p:cNvPr id="7" name="Imag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08615" y="830539"/>
            <a:ext cx="4267992" cy="1385712"/>
          </a:xfrm>
          <a:prstGeom prst="rect">
            <a:avLst/>
          </a:prstGeom>
        </p:spPr>
      </p:pic>
      <p:pic>
        <p:nvPicPr>
          <p:cNvPr id="8" name="Imag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30671" y="4602800"/>
            <a:ext cx="3645936" cy="1796183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-201818" y="4432663"/>
            <a:ext cx="5394048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257300" lvl="2" indent="-342900">
              <a:buFont typeface="Wingdings" charset="2"/>
              <a:buChar char="ü"/>
            </a:pPr>
            <a:r>
              <a:rPr lang="fr-FR" sz="2000" dirty="0"/>
              <a:t>L'éditeur </a:t>
            </a:r>
            <a:r>
              <a:rPr lang="fr-FR" sz="2000" dirty="0" err="1"/>
              <a:t>SpeedTree</a:t>
            </a:r>
            <a:r>
              <a:rPr lang="fr-FR" sz="2000" dirty="0"/>
              <a:t>, pour créer arbres, feuilles, herbes </a:t>
            </a:r>
            <a:r>
              <a:rPr lang="fr-FR" sz="2000" dirty="0" err="1"/>
              <a:t>etc</a:t>
            </a:r>
            <a:r>
              <a:rPr lang="fr-FR" sz="2000" dirty="0"/>
              <a:t> </a:t>
            </a:r>
            <a:r>
              <a:rPr lang="fr-FR" sz="2000" dirty="0" smtClean="0"/>
              <a:t>;</a:t>
            </a:r>
          </a:p>
          <a:p>
            <a:pPr marL="1257300" lvl="2" indent="-342900">
              <a:buFont typeface="Wingdings" charset="2"/>
              <a:buChar char="ü"/>
            </a:pPr>
            <a:r>
              <a:rPr lang="fr-FR" sz="2000" dirty="0" err="1" smtClean="0"/>
              <a:t>FaceFX</a:t>
            </a:r>
            <a:r>
              <a:rPr lang="fr-FR" sz="2000" dirty="0"/>
              <a:t>, pour l'animation des visages.</a:t>
            </a:r>
          </a:p>
        </p:txBody>
      </p:sp>
    </p:spTree>
    <p:extLst>
      <p:ext uri="{BB962C8B-B14F-4D97-AF65-F5344CB8AC3E}">
        <p14:creationId xmlns:p14="http://schemas.microsoft.com/office/powerpoint/2010/main" val="91636315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marL="0" indent="0" algn="ctr">
              <a:buNone/>
            </a:pPr>
            <a:r>
              <a:rPr lang="fr-FR" dirty="0" smtClean="0"/>
              <a:t>Mémoire</a:t>
            </a: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A6C87E8C-A1B1-CC4A-8C89-9A370644B80A}" type="slidenum">
              <a:rPr lang="fr-FR" smtClean="0"/>
              <a:pPr/>
              <a:t>5</a:t>
            </a:fld>
            <a:endParaRPr lang="fr-FR" dirty="0"/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4E98CD23-23F2-6042-B6A2-DB95A11E092D}" type="datetime1">
              <a:rPr lang="fr-FR" smtClean="0"/>
              <a:t>28/09/17</a:t>
            </a:fld>
            <a:endParaRPr lang="fr-FR" dirty="0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fr-FR" dirty="0" smtClean="0"/>
              <a:t>Rémi Ronfard - GMIN317 – Game </a:t>
            </a:r>
            <a:r>
              <a:rPr lang="fr-FR" dirty="0" err="1" smtClean="0"/>
              <a:t>Engine</a:t>
            </a:r>
            <a:r>
              <a:rPr lang="fr-FR" dirty="0" smtClean="0"/>
              <a:t> 2  </a:t>
            </a:r>
            <a:endParaRPr lang="fr-FR" b="1" dirty="0"/>
          </a:p>
        </p:txBody>
      </p:sp>
    </p:spTree>
    <p:extLst>
      <p:ext uri="{BB962C8B-B14F-4D97-AF65-F5344CB8AC3E}">
        <p14:creationId xmlns:p14="http://schemas.microsoft.com/office/powerpoint/2010/main" val="381592099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457200" y="1096413"/>
            <a:ext cx="8110252" cy="2457216"/>
          </a:xfrm>
        </p:spPr>
        <p:txBody>
          <a:bodyPr>
            <a:normAutofit fontScale="70000" lnSpcReduction="20000"/>
          </a:bodyPr>
          <a:lstStyle/>
          <a:p>
            <a:r>
              <a:rPr lang="fr-FR" dirty="0" err="1" smtClean="0"/>
              <a:t>Cry</a:t>
            </a:r>
            <a:r>
              <a:rPr lang="fr-FR" dirty="0" smtClean="0"/>
              <a:t> </a:t>
            </a:r>
            <a:r>
              <a:rPr lang="fr-FR" dirty="0" err="1" smtClean="0"/>
              <a:t>engine</a:t>
            </a:r>
            <a:r>
              <a:rPr lang="fr-FR" dirty="0"/>
              <a:t>/</a:t>
            </a:r>
            <a:r>
              <a:rPr lang="fr-FR" dirty="0" err="1" smtClean="0"/>
              <a:t>Cinebox</a:t>
            </a:r>
            <a:r>
              <a:rPr lang="fr-FR" dirty="0" smtClean="0"/>
              <a:t> (</a:t>
            </a:r>
            <a:r>
              <a:rPr lang="fr-FR" dirty="0" err="1" smtClean="0"/>
              <a:t>Crytek</a:t>
            </a:r>
            <a:r>
              <a:rPr lang="fr-FR" dirty="0" smtClean="0"/>
              <a:t>)</a:t>
            </a:r>
          </a:p>
          <a:p>
            <a:pPr lvl="1"/>
            <a:r>
              <a:rPr lang="en-US" dirty="0"/>
              <a:t>What You See Is What You </a:t>
            </a:r>
            <a:r>
              <a:rPr lang="en-US" dirty="0" smtClean="0"/>
              <a:t>Play Sandbox editor</a:t>
            </a:r>
          </a:p>
          <a:p>
            <a:pPr lvl="1"/>
            <a:r>
              <a:rPr lang="en-US" dirty="0" err="1" smtClean="0"/>
              <a:t>Cinebox</a:t>
            </a:r>
            <a:r>
              <a:rPr lang="en-US" dirty="0" smtClean="0"/>
              <a:t> for special effects / </a:t>
            </a:r>
            <a:r>
              <a:rPr lang="en-US" dirty="0" err="1" smtClean="0"/>
              <a:t>cinematics</a:t>
            </a:r>
            <a:endParaRPr lang="en-US" dirty="0" smtClean="0"/>
          </a:p>
          <a:p>
            <a:pPr lvl="1"/>
            <a:r>
              <a:rPr lang="en-US" dirty="0" smtClean="0"/>
              <a:t>Vehicles </a:t>
            </a:r>
            <a:r>
              <a:rPr lang="en-US" dirty="0"/>
              <a:t>and physics, scripting, advanced lighting (including real time, moving shadows</a:t>
            </a:r>
            <a:r>
              <a:rPr lang="en-US" dirty="0" smtClean="0"/>
              <a:t>)</a:t>
            </a:r>
            <a:endParaRPr lang="en-US" dirty="0"/>
          </a:p>
          <a:p>
            <a:pPr lvl="1"/>
            <a:r>
              <a:rPr lang="en-US" dirty="0" smtClean="0"/>
              <a:t>Character </a:t>
            </a:r>
            <a:r>
              <a:rPr lang="en-US" dirty="0"/>
              <a:t>inverse kinematics and animation </a:t>
            </a:r>
            <a:r>
              <a:rPr lang="en-US" dirty="0" smtClean="0"/>
              <a:t>blending, Deferred </a:t>
            </a:r>
            <a:r>
              <a:rPr lang="en-US" dirty="0"/>
              <a:t>Lighting, Normal Maps &amp; Parallax Occlusion </a:t>
            </a:r>
            <a:r>
              <a:rPr lang="en-US" dirty="0" smtClean="0"/>
              <a:t>Maps</a:t>
            </a:r>
            <a:endParaRPr lang="en-US" dirty="0"/>
          </a:p>
          <a:p>
            <a:pPr lvl="1"/>
            <a:r>
              <a:rPr lang="en-US" dirty="0" smtClean="0"/>
              <a:t>Dynamic music and </a:t>
            </a:r>
            <a:r>
              <a:rPr lang="en-US" dirty="0"/>
              <a:t>Advanced Modular AI System.</a:t>
            </a: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A6C87E8C-A1B1-CC4A-8C89-9A370644B80A}" type="slidenum">
              <a:rPr lang="fr-FR" smtClean="0"/>
              <a:pPr/>
              <a:t>50</a:t>
            </a:fld>
            <a:endParaRPr lang="fr-FR" dirty="0"/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91CF72A9-D654-5444-8857-3FC1397800DA}" type="datetime1">
              <a:rPr lang="fr-FR" smtClean="0"/>
              <a:t>28/09/17</a:t>
            </a:fld>
            <a:endParaRPr lang="fr-FR" dirty="0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fr-FR" smtClean="0"/>
              <a:t>Rémi Ronfard –remi.ronfard@inria.fr – GMIN317 – </a:t>
            </a:r>
            <a:r>
              <a:rPr lang="fr-FR" b="1" smtClean="0"/>
              <a:t>GAME ENGINE 2</a:t>
            </a:r>
            <a:endParaRPr lang="fr-FR" b="1" dirty="0"/>
          </a:p>
        </p:txBody>
      </p:sp>
      <p:pic>
        <p:nvPicPr>
          <p:cNvPr id="7" name="Image 6" descr="cinebox_featured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59474" y="3724277"/>
            <a:ext cx="6092271" cy="26109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244629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457200" y="1096413"/>
            <a:ext cx="4630988" cy="2524054"/>
          </a:xfrm>
        </p:spPr>
        <p:txBody>
          <a:bodyPr/>
          <a:lstStyle/>
          <a:p>
            <a:r>
              <a:rPr lang="fr-FR" smtClean="0"/>
              <a:t>Source </a:t>
            </a:r>
            <a:r>
              <a:rPr lang="fr-FR" smtClean="0"/>
              <a:t>Engine</a:t>
            </a:r>
            <a:r>
              <a:rPr lang="fr-FR" dirty="0" smtClean="0"/>
              <a:t> </a:t>
            </a:r>
            <a:r>
              <a:rPr lang="fr-FR" dirty="0" smtClean="0"/>
              <a:t>(Valve)</a:t>
            </a:r>
          </a:p>
          <a:p>
            <a:pPr lvl="1"/>
            <a:r>
              <a:rPr lang="fr-FR" dirty="0" err="1" smtClean="0"/>
              <a:t>Counter-strike</a:t>
            </a:r>
            <a:r>
              <a:rPr lang="fr-FR" dirty="0" smtClean="0"/>
              <a:t>, </a:t>
            </a:r>
            <a:r>
              <a:rPr lang="fr-FR" dirty="0" err="1" smtClean="0"/>
              <a:t>Half</a:t>
            </a:r>
            <a:r>
              <a:rPr lang="fr-FR" dirty="0" smtClean="0"/>
              <a:t>-life, Dota 2</a:t>
            </a:r>
          </a:p>
          <a:p>
            <a:pPr lvl="1"/>
            <a:r>
              <a:rPr lang="fr-FR" dirty="0" smtClean="0"/>
              <a:t>PC/Linux/</a:t>
            </a:r>
            <a:r>
              <a:rPr lang="fr-FR" dirty="0" err="1" smtClean="0"/>
              <a:t>Macos</a:t>
            </a:r>
            <a:endParaRPr lang="fr-FR" dirty="0" smtClean="0"/>
          </a:p>
          <a:p>
            <a:pPr lvl="1"/>
            <a:endParaRPr lang="fr-FR" dirty="0" smtClean="0"/>
          </a:p>
          <a:p>
            <a:pPr lvl="1"/>
            <a:endParaRPr lang="fr-FR" dirty="0" smtClean="0"/>
          </a:p>
          <a:p>
            <a:pPr lvl="1"/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A6C87E8C-A1B1-CC4A-8C89-9A370644B80A}" type="slidenum">
              <a:rPr lang="fr-FR" smtClean="0"/>
              <a:pPr/>
              <a:t>51</a:t>
            </a:fld>
            <a:endParaRPr lang="fr-FR" dirty="0"/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91CF72A9-D654-5444-8857-3FC1397800DA}" type="datetime1">
              <a:rPr lang="fr-FR" smtClean="0"/>
              <a:t>28/09/17</a:t>
            </a:fld>
            <a:endParaRPr lang="fr-FR" dirty="0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fr-FR" smtClean="0"/>
              <a:t>Rémi Ronfard –remi.ronfard@inria.fr – GMIN317 – </a:t>
            </a:r>
            <a:r>
              <a:rPr lang="fr-FR" b="1" smtClean="0"/>
              <a:t>GAME ENGINE 2</a:t>
            </a:r>
            <a:endParaRPr lang="fr-FR" b="1" dirty="0"/>
          </a:p>
        </p:txBody>
      </p:sp>
      <p:pic>
        <p:nvPicPr>
          <p:cNvPr id="7" name="Image 6" descr="Half-Life_2_Episode_One_Citadel_Base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0074" y="3620467"/>
            <a:ext cx="4438114" cy="2769383"/>
          </a:xfrm>
          <a:prstGeom prst="rect">
            <a:avLst/>
          </a:prstGeom>
        </p:spPr>
      </p:pic>
      <p:pic>
        <p:nvPicPr>
          <p:cNvPr id="8" name="Image 7" descr="Source_SDK_Launcher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84854" y="1468903"/>
            <a:ext cx="3618343" cy="49209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676968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457200" y="1096413"/>
            <a:ext cx="8229600" cy="1519297"/>
          </a:xfrm>
        </p:spPr>
        <p:txBody>
          <a:bodyPr>
            <a:normAutofit fontScale="92500"/>
          </a:bodyPr>
          <a:lstStyle/>
          <a:p>
            <a:r>
              <a:rPr lang="fr-FR" dirty="0" err="1" smtClean="0"/>
              <a:t>Blender</a:t>
            </a:r>
            <a:r>
              <a:rPr lang="fr-FR" dirty="0" smtClean="0"/>
              <a:t> Game </a:t>
            </a:r>
            <a:r>
              <a:rPr lang="fr-FR" dirty="0" err="1" smtClean="0"/>
              <a:t>Engine</a:t>
            </a:r>
            <a:r>
              <a:rPr lang="fr-FR" dirty="0" smtClean="0"/>
              <a:t> (open source)</a:t>
            </a:r>
          </a:p>
          <a:p>
            <a:pPr lvl="1"/>
            <a:r>
              <a:rPr lang="fr-FR" dirty="0" smtClean="0"/>
              <a:t>Architecture de capteurs, </a:t>
            </a:r>
            <a:r>
              <a:rPr lang="fr-FR" dirty="0" err="1" smtClean="0"/>
              <a:t>controleurs</a:t>
            </a:r>
            <a:r>
              <a:rPr lang="fr-FR" dirty="0"/>
              <a:t> </a:t>
            </a:r>
            <a:r>
              <a:rPr lang="fr-FR" dirty="0" smtClean="0"/>
              <a:t>et actuateurs</a:t>
            </a:r>
          </a:p>
          <a:p>
            <a:pPr lvl="1"/>
            <a:r>
              <a:rPr lang="fr-FR" dirty="0" smtClean="0"/>
              <a:t>Programmables en python</a:t>
            </a: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A6C87E8C-A1B1-CC4A-8C89-9A370644B80A}" type="slidenum">
              <a:rPr lang="fr-FR" smtClean="0"/>
              <a:pPr/>
              <a:t>52</a:t>
            </a:fld>
            <a:endParaRPr lang="fr-FR" dirty="0"/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91CF72A9-D654-5444-8857-3FC1397800DA}" type="datetime1">
              <a:rPr lang="fr-FR" smtClean="0"/>
              <a:t>28/09/17</a:t>
            </a:fld>
            <a:endParaRPr lang="fr-FR" dirty="0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fr-FR" smtClean="0"/>
              <a:t>Rémi Ronfard –remi.ronfard@inria.fr – GMIN317 – </a:t>
            </a:r>
            <a:r>
              <a:rPr lang="fr-FR" b="1" smtClean="0"/>
              <a:t>GAME ENGINE 2</a:t>
            </a:r>
            <a:endParaRPr lang="fr-FR" b="1" dirty="0"/>
          </a:p>
        </p:txBody>
      </p:sp>
      <p:pic>
        <p:nvPicPr>
          <p:cNvPr id="7" name="Image 6" descr="BGE_Game_Logic_Screen_Layout1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37908" y="2615710"/>
            <a:ext cx="6390807" cy="37975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538288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fr-FR" dirty="0" smtClean="0"/>
              <a:t>Nombreux outils dans le </a:t>
            </a:r>
            <a:r>
              <a:rPr lang="fr-FR" dirty="0" err="1" smtClean="0"/>
              <a:t>Blender</a:t>
            </a:r>
            <a:r>
              <a:rPr lang="fr-FR" dirty="0" smtClean="0"/>
              <a:t> Game </a:t>
            </a:r>
            <a:r>
              <a:rPr lang="fr-FR" dirty="0" err="1" smtClean="0"/>
              <a:t>Engine</a:t>
            </a:r>
            <a:r>
              <a:rPr lang="fr-FR" dirty="0" smtClean="0"/>
              <a:t> </a:t>
            </a:r>
          </a:p>
          <a:p>
            <a:pPr lvl="1"/>
            <a:r>
              <a:rPr lang="en-US" dirty="0"/>
              <a:t>Recast - a state of the art navigation mesh construction tool set for games.</a:t>
            </a:r>
          </a:p>
          <a:p>
            <a:pPr lvl="1"/>
            <a:r>
              <a:rPr lang="en-US" dirty="0"/>
              <a:t>Detour - a path-finding and spatial reasoning toolkit.</a:t>
            </a:r>
          </a:p>
          <a:p>
            <a:pPr lvl="1"/>
            <a:r>
              <a:rPr lang="en-US" dirty="0"/>
              <a:t>Bullet - a physics engine featuring 3D collision detection, soft body dynamics, and rigid body dynamics</a:t>
            </a:r>
          </a:p>
          <a:p>
            <a:pPr lvl="1"/>
            <a:r>
              <a:rPr lang="en-US" dirty="0" err="1"/>
              <a:t>Audaspace</a:t>
            </a:r>
            <a:r>
              <a:rPr lang="en-US" dirty="0"/>
              <a:t> - a sound library for control of audio. Uses </a:t>
            </a:r>
            <a:r>
              <a:rPr lang="en-US" dirty="0" err="1"/>
              <a:t>OpenAL</a:t>
            </a:r>
            <a:r>
              <a:rPr lang="en-US" dirty="0"/>
              <a:t> or SDL</a:t>
            </a: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A6C87E8C-A1B1-CC4A-8C89-9A370644B80A}" type="slidenum">
              <a:rPr lang="fr-FR" smtClean="0"/>
              <a:pPr/>
              <a:t>53</a:t>
            </a:fld>
            <a:endParaRPr lang="fr-FR" dirty="0"/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91CF72A9-D654-5444-8857-3FC1397800DA}" type="datetime1">
              <a:rPr lang="fr-FR" smtClean="0"/>
              <a:t>28/09/17</a:t>
            </a:fld>
            <a:endParaRPr lang="fr-FR" dirty="0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fr-FR" smtClean="0"/>
              <a:t>Rémi Ronfard –remi.ronfard@inria.fr – GMIN317 – </a:t>
            </a:r>
            <a:r>
              <a:rPr lang="fr-FR" b="1" smtClean="0"/>
              <a:t>GAME ENGINE 2</a:t>
            </a:r>
            <a:endParaRPr lang="fr-FR" b="1" dirty="0"/>
          </a:p>
        </p:txBody>
      </p:sp>
    </p:spTree>
    <p:extLst>
      <p:ext uri="{BB962C8B-B14F-4D97-AF65-F5344CB8AC3E}">
        <p14:creationId xmlns:p14="http://schemas.microsoft.com/office/powerpoint/2010/main" val="104388714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 smtClean="0"/>
              <a:t>Et ….</a:t>
            </a:r>
          </a:p>
          <a:p>
            <a:r>
              <a:rPr lang="fr-FR" dirty="0" smtClean="0"/>
              <a:t>Maintenant …</a:t>
            </a:r>
          </a:p>
          <a:p>
            <a:endParaRPr lang="fr-FR" dirty="0"/>
          </a:p>
          <a:p>
            <a:endParaRPr lang="fr-FR" dirty="0" smtClean="0"/>
          </a:p>
          <a:p>
            <a:r>
              <a:rPr lang="fr-FR" dirty="0" smtClean="0"/>
              <a:t>Vous pouvez réaliser votre dernier commit pour le TP précédent.</a:t>
            </a:r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A6C87E8C-A1B1-CC4A-8C89-9A370644B80A}" type="slidenum">
              <a:rPr lang="fr-FR" smtClean="0"/>
              <a:pPr/>
              <a:t>54</a:t>
            </a:fld>
            <a:endParaRPr lang="fr-FR" dirty="0"/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91CF72A9-D654-5444-8857-3FC1397800DA}" type="datetime1">
              <a:rPr lang="fr-FR" smtClean="0"/>
              <a:t>28/09/17</a:t>
            </a:fld>
            <a:endParaRPr lang="fr-FR" dirty="0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fr-FR" dirty="0" smtClean="0"/>
              <a:t>Rémi Ronfard - GMIN317 – Game </a:t>
            </a:r>
            <a:r>
              <a:rPr lang="fr-FR" dirty="0" err="1" smtClean="0"/>
              <a:t>Engine</a:t>
            </a:r>
            <a:r>
              <a:rPr lang="fr-FR" dirty="0" smtClean="0"/>
              <a:t> 2  </a:t>
            </a:r>
            <a:endParaRPr lang="fr-FR" b="1" dirty="0"/>
          </a:p>
        </p:txBody>
      </p:sp>
    </p:spTree>
    <p:extLst>
      <p:ext uri="{BB962C8B-B14F-4D97-AF65-F5344CB8AC3E}">
        <p14:creationId xmlns:p14="http://schemas.microsoft.com/office/powerpoint/2010/main" val="361736283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marL="0" indent="0" algn="ctr">
              <a:buNone/>
            </a:pPr>
            <a:r>
              <a:rPr lang="fr-FR" dirty="0" smtClean="0"/>
              <a:t>TP</a:t>
            </a: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A6C87E8C-A1B1-CC4A-8C89-9A370644B80A}" type="slidenum">
              <a:rPr lang="fr-FR" smtClean="0"/>
              <a:pPr/>
              <a:t>55</a:t>
            </a:fld>
            <a:endParaRPr lang="fr-FR" dirty="0"/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91CF72A9-D654-5444-8857-3FC1397800DA}" type="datetime1">
              <a:rPr lang="fr-FR" smtClean="0"/>
              <a:t>28/09/17</a:t>
            </a:fld>
            <a:endParaRPr lang="fr-FR" dirty="0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fr-FR" dirty="0" smtClean="0"/>
              <a:t>Rémi Ronfard - GMIN317 – Game </a:t>
            </a:r>
            <a:r>
              <a:rPr lang="fr-FR" dirty="0" err="1" smtClean="0"/>
              <a:t>Engine</a:t>
            </a:r>
            <a:r>
              <a:rPr lang="fr-FR" dirty="0" smtClean="0"/>
              <a:t> 2  </a:t>
            </a:r>
            <a:endParaRPr lang="fr-FR" b="1" dirty="0"/>
          </a:p>
        </p:txBody>
      </p:sp>
    </p:spTree>
    <p:extLst>
      <p:ext uri="{BB962C8B-B14F-4D97-AF65-F5344CB8AC3E}">
        <p14:creationId xmlns:p14="http://schemas.microsoft.com/office/powerpoint/2010/main" val="369813589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 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 smtClean="0"/>
              <a:t>Il faut mettre en place plusieurs stratégies:</a:t>
            </a:r>
          </a:p>
          <a:p>
            <a:pPr lvl="1"/>
            <a:r>
              <a:rPr lang="fr-FR" dirty="0" smtClean="0"/>
              <a:t>Allouer des pools mémoires de tailles maitrisé</a:t>
            </a:r>
          </a:p>
          <a:p>
            <a:pPr lvl="2"/>
            <a:r>
              <a:rPr lang="fr-FR" dirty="0" smtClean="0"/>
              <a:t>Eviter l’allocation multiple de petits éléments.</a:t>
            </a:r>
          </a:p>
          <a:p>
            <a:pPr lvl="2"/>
            <a:r>
              <a:rPr lang="fr-FR" dirty="0" smtClean="0"/>
              <a:t>Favoriser la réduction du nombre d’allocation</a:t>
            </a:r>
          </a:p>
          <a:p>
            <a:pPr lvl="1"/>
            <a:r>
              <a:rPr lang="fr-FR" dirty="0" smtClean="0"/>
              <a:t>Mettre en place une gestion efficace de la mémoire</a:t>
            </a:r>
          </a:p>
          <a:p>
            <a:pPr lvl="2"/>
            <a:r>
              <a:rPr lang="fr-FR" dirty="0" smtClean="0"/>
              <a:t>Eviter la fragmentation de l’information</a:t>
            </a:r>
          </a:p>
          <a:p>
            <a:pPr lvl="2"/>
            <a:r>
              <a:rPr lang="fr-FR" dirty="0" smtClean="0"/>
              <a:t>Evaluer les capacités de la mémoire de la machine cible</a:t>
            </a:r>
          </a:p>
          <a:p>
            <a:pPr lvl="1"/>
            <a:r>
              <a:rPr lang="fr-FR" dirty="0" smtClean="0"/>
              <a:t>Surveiller les fuites mémoire</a:t>
            </a:r>
          </a:p>
          <a:p>
            <a:pPr lvl="1"/>
            <a:endParaRPr lang="fr-FR" dirty="0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3"/>
          </p:nvPr>
        </p:nvSpPr>
        <p:spPr>
          <a:xfrm>
            <a:off x="-10762" y="6535835"/>
            <a:ext cx="6030562" cy="347070"/>
          </a:xfrm>
        </p:spPr>
        <p:txBody>
          <a:bodyPr/>
          <a:lstStyle/>
          <a:p>
            <a:r>
              <a:rPr lang="fr-FR" dirty="0" smtClean="0"/>
              <a:t>Rémi Ronfard - GMIN317 – Game </a:t>
            </a:r>
            <a:r>
              <a:rPr lang="fr-FR" dirty="0" err="1" smtClean="0"/>
              <a:t>Engine</a:t>
            </a:r>
            <a:r>
              <a:rPr lang="fr-FR" dirty="0" smtClean="0"/>
              <a:t> 2  </a:t>
            </a:r>
            <a:endParaRPr lang="fr-FR" b="1" dirty="0"/>
          </a:p>
        </p:txBody>
      </p:sp>
      <p:sp>
        <p:nvSpPr>
          <p:cNvPr id="7" name="Espace réservé de la date 6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125ADDA0-C505-5E4D-9800-9D508EB055D1}" type="datetime1">
              <a:rPr lang="fr-FR" smtClean="0"/>
              <a:t>28/09/17</a:t>
            </a:fld>
            <a:endParaRPr lang="fr-FR" dirty="0"/>
          </a:p>
        </p:txBody>
      </p:sp>
      <p:sp>
        <p:nvSpPr>
          <p:cNvPr id="8" name="Espace réservé du numéro de diapositive 7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A6C87E8C-A1B1-CC4A-8C89-9A370644B80A}" type="slidenum">
              <a:rPr lang="fr-FR" smtClean="0"/>
              <a:pPr/>
              <a:t>6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54040698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 algn="just"/>
            <a:r>
              <a:rPr lang="fr-FR" dirty="0" smtClean="0"/>
              <a:t>Les opérations d’écriture et lectures en mémoire ont un coup.</a:t>
            </a:r>
          </a:p>
          <a:p>
            <a:pPr lvl="1" algn="just"/>
            <a:r>
              <a:rPr lang="fr-FR" dirty="0" smtClean="0"/>
              <a:t>Une évolution des architectures (32bits, 64 bits, …)</a:t>
            </a:r>
          </a:p>
          <a:p>
            <a:pPr lvl="1" algn="just"/>
            <a:r>
              <a:rPr lang="fr-FR" dirty="0" smtClean="0"/>
              <a:t>Evaluer la meilleur solution entre :</a:t>
            </a:r>
          </a:p>
          <a:p>
            <a:pPr lvl="2" algn="just"/>
            <a:r>
              <a:rPr lang="fr-FR" dirty="0" smtClean="0"/>
              <a:t>Entier</a:t>
            </a:r>
          </a:p>
          <a:p>
            <a:pPr lvl="2" algn="just"/>
            <a:r>
              <a:rPr lang="fr-FR" dirty="0" err="1" smtClean="0"/>
              <a:t>Float</a:t>
            </a:r>
            <a:endParaRPr lang="fr-FR" dirty="0" smtClean="0"/>
          </a:p>
          <a:p>
            <a:pPr lvl="2" algn="just"/>
            <a:r>
              <a:rPr lang="fr-FR" dirty="0" smtClean="0"/>
              <a:t>Double</a:t>
            </a:r>
          </a:p>
          <a:p>
            <a:pPr lvl="2" algn="just"/>
            <a:r>
              <a:rPr lang="fr-FR" dirty="0" smtClean="0"/>
              <a:t>…</a:t>
            </a:r>
          </a:p>
          <a:p>
            <a:pPr lvl="1" algn="just"/>
            <a:r>
              <a:rPr lang="fr-FR" dirty="0" smtClean="0"/>
              <a:t>Ne pas surconsommer en mémoire</a:t>
            </a:r>
          </a:p>
          <a:p>
            <a:pPr lvl="1" algn="just"/>
            <a:r>
              <a:rPr lang="fr-FR" dirty="0" smtClean="0"/>
              <a:t>Réutiliser les bits non utile</a:t>
            </a:r>
          </a:p>
          <a:p>
            <a:pPr lvl="1" algn="just"/>
            <a:r>
              <a:rPr lang="fr-FR" dirty="0" smtClean="0"/>
              <a:t>Réutiliser la mémoire déjà alloué</a:t>
            </a:r>
          </a:p>
          <a:p>
            <a:pPr lvl="1" algn="just"/>
            <a:r>
              <a:rPr lang="fr-FR" dirty="0" smtClean="0"/>
              <a:t>Virgule fixe vs Virgule flottante</a:t>
            </a:r>
          </a:p>
          <a:p>
            <a:pPr lvl="1" algn="just"/>
            <a:r>
              <a:rPr lang="fr-FR" dirty="0" smtClean="0"/>
              <a:t>Précision des calculs (options compilateur, choix de la donnée)</a:t>
            </a:r>
          </a:p>
          <a:p>
            <a:pPr lvl="1" algn="just"/>
            <a:endParaRPr lang="fr-FR" dirty="0" smtClean="0"/>
          </a:p>
          <a:p>
            <a:pPr lvl="1" algn="just"/>
            <a:endParaRPr lang="fr-FR" dirty="0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3"/>
          </p:nvPr>
        </p:nvSpPr>
        <p:spPr>
          <a:xfrm>
            <a:off x="-10762" y="6535835"/>
            <a:ext cx="6030562" cy="347070"/>
          </a:xfrm>
        </p:spPr>
        <p:txBody>
          <a:bodyPr/>
          <a:lstStyle/>
          <a:p>
            <a:r>
              <a:rPr lang="fr-FR" dirty="0" smtClean="0"/>
              <a:t>Rémi Ronfard - GMIN317 – Game </a:t>
            </a:r>
            <a:r>
              <a:rPr lang="fr-FR" dirty="0" err="1" smtClean="0"/>
              <a:t>Engine</a:t>
            </a:r>
            <a:r>
              <a:rPr lang="fr-FR" dirty="0" smtClean="0"/>
              <a:t> 2  </a:t>
            </a:r>
            <a:endParaRPr lang="fr-FR" b="1" dirty="0"/>
          </a:p>
        </p:txBody>
      </p:sp>
      <p:sp>
        <p:nvSpPr>
          <p:cNvPr id="7" name="Espace réservé de la date 6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7DE88A69-778C-5F4A-9349-2E1797108619}" type="datetime1">
              <a:rPr lang="fr-FR" smtClean="0"/>
              <a:t>28/09/17</a:t>
            </a:fld>
            <a:endParaRPr lang="fr-FR" dirty="0"/>
          </a:p>
        </p:txBody>
      </p:sp>
      <p:sp>
        <p:nvSpPr>
          <p:cNvPr id="8" name="Espace réservé du numéro de diapositive 7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A6C87E8C-A1B1-CC4A-8C89-9A370644B80A}" type="slidenum">
              <a:rPr lang="fr-FR" smtClean="0"/>
              <a:pPr/>
              <a:t>7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46028067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>
            <a:normAutofit fontScale="62500" lnSpcReduction="20000"/>
          </a:bodyPr>
          <a:lstStyle/>
          <a:p>
            <a:pPr algn="just"/>
            <a:r>
              <a:rPr lang="fr-FR" dirty="0" smtClean="0"/>
              <a:t>La localisation de la donnée est un point critique.</a:t>
            </a:r>
          </a:p>
          <a:p>
            <a:pPr algn="just"/>
            <a:r>
              <a:rPr lang="fr-FR" dirty="0" smtClean="0"/>
              <a:t>Souvent une structure de données moins adapté à l’humain est plus efficace.</a:t>
            </a:r>
          </a:p>
          <a:p>
            <a:pPr lvl="1" algn="just"/>
            <a:r>
              <a:rPr lang="fr-FR" dirty="0" smtClean="0"/>
              <a:t>Privilège des structure de données SOA </a:t>
            </a:r>
          </a:p>
          <a:p>
            <a:pPr marL="914400" lvl="2" indent="0" algn="just">
              <a:buNone/>
            </a:pPr>
            <a:r>
              <a:rPr lang="fr-FR" dirty="0" smtClean="0"/>
              <a:t>(Structure Of </a:t>
            </a:r>
            <a:r>
              <a:rPr lang="fr-FR" dirty="0" err="1" smtClean="0"/>
              <a:t>Array</a:t>
            </a:r>
            <a:r>
              <a:rPr lang="fr-FR" dirty="0" smtClean="0"/>
              <a:t>)</a:t>
            </a:r>
          </a:p>
          <a:p>
            <a:pPr lvl="1" algn="just"/>
            <a:r>
              <a:rPr lang="fr-FR" dirty="0" smtClean="0"/>
              <a:t>Eviter les données structurés en AOS</a:t>
            </a:r>
          </a:p>
          <a:p>
            <a:pPr marL="914400" lvl="2" indent="0" algn="just">
              <a:buNone/>
            </a:pPr>
            <a:r>
              <a:rPr lang="fr-FR" dirty="0" smtClean="0"/>
              <a:t>(</a:t>
            </a:r>
            <a:r>
              <a:rPr lang="fr-FR" dirty="0" err="1" smtClean="0"/>
              <a:t>Array</a:t>
            </a:r>
            <a:r>
              <a:rPr lang="fr-FR" dirty="0" smtClean="0"/>
              <a:t> Of Structure)</a:t>
            </a:r>
          </a:p>
          <a:p>
            <a:pPr marL="914400" lvl="2" indent="0" algn="just">
              <a:buNone/>
            </a:pPr>
            <a:endParaRPr lang="fr-FR" dirty="0"/>
          </a:p>
          <a:p>
            <a:pPr marL="0" indent="0">
              <a:buNone/>
            </a:pPr>
            <a:r>
              <a:rPr lang="fr-FR" dirty="0" err="1"/>
              <a:t>struct</a:t>
            </a:r>
            <a:r>
              <a:rPr lang="fr-FR" dirty="0"/>
              <a:t> {</a:t>
            </a:r>
          </a:p>
          <a:p>
            <a:pPr marL="0" indent="0">
              <a:buNone/>
            </a:pPr>
            <a:r>
              <a:rPr lang="nl-NL" dirty="0"/>
              <a:t>    uint8_t r, g, b;</a:t>
            </a:r>
          </a:p>
          <a:p>
            <a:pPr marL="0" indent="0">
              <a:buNone/>
            </a:pPr>
            <a:r>
              <a:rPr lang="nl-NL" dirty="0"/>
              <a:t>} </a:t>
            </a:r>
            <a:r>
              <a:rPr lang="nl-NL" dirty="0" err="1"/>
              <a:t>AoS</a:t>
            </a:r>
            <a:r>
              <a:rPr lang="nl-NL" dirty="0"/>
              <a:t>[N];</a:t>
            </a:r>
          </a:p>
          <a:p>
            <a:pPr marL="0" indent="0">
              <a:buNone/>
            </a:pPr>
            <a:endParaRPr lang="nl-NL" dirty="0"/>
          </a:p>
          <a:p>
            <a:pPr marL="0" indent="0">
              <a:buNone/>
            </a:pPr>
            <a:r>
              <a:rPr lang="nl-NL" dirty="0" err="1"/>
              <a:t>struct</a:t>
            </a:r>
            <a:r>
              <a:rPr lang="nl-NL" dirty="0"/>
              <a:t> {</a:t>
            </a:r>
          </a:p>
          <a:p>
            <a:pPr marL="0" indent="0">
              <a:buNone/>
            </a:pPr>
            <a:r>
              <a:rPr lang="nl-NL" dirty="0"/>
              <a:t>    uint8_t r[N];</a:t>
            </a:r>
          </a:p>
          <a:p>
            <a:pPr marL="0" indent="0">
              <a:buNone/>
            </a:pPr>
            <a:r>
              <a:rPr lang="nl-NL" dirty="0"/>
              <a:t>    uint8_t g[N];</a:t>
            </a:r>
          </a:p>
          <a:p>
            <a:pPr marL="0" indent="0">
              <a:buNone/>
            </a:pPr>
            <a:r>
              <a:rPr lang="nl-NL" dirty="0"/>
              <a:t>    uint8_t b[N];</a:t>
            </a:r>
          </a:p>
          <a:p>
            <a:pPr marL="0" indent="0">
              <a:buNone/>
            </a:pPr>
            <a:r>
              <a:rPr lang="nl-NL" dirty="0"/>
              <a:t>} </a:t>
            </a:r>
            <a:r>
              <a:rPr lang="nl-NL" dirty="0" err="1"/>
              <a:t>SoA</a:t>
            </a:r>
            <a:r>
              <a:rPr lang="nl-NL" dirty="0"/>
              <a:t>;</a:t>
            </a:r>
            <a:endParaRPr lang="fr-FR" dirty="0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3"/>
          </p:nvPr>
        </p:nvSpPr>
        <p:spPr>
          <a:xfrm>
            <a:off x="-10762" y="6535835"/>
            <a:ext cx="6030562" cy="347070"/>
          </a:xfrm>
        </p:spPr>
        <p:txBody>
          <a:bodyPr/>
          <a:lstStyle/>
          <a:p>
            <a:r>
              <a:rPr lang="fr-FR" dirty="0" smtClean="0"/>
              <a:t>Rémi Ronfard - GMIN317 – Game </a:t>
            </a:r>
            <a:r>
              <a:rPr lang="fr-FR" dirty="0" err="1" smtClean="0"/>
              <a:t>Engine</a:t>
            </a:r>
            <a:r>
              <a:rPr lang="fr-FR" dirty="0" smtClean="0"/>
              <a:t> 2  </a:t>
            </a:r>
            <a:endParaRPr lang="fr-FR" b="1" dirty="0"/>
          </a:p>
        </p:txBody>
      </p:sp>
      <p:sp>
        <p:nvSpPr>
          <p:cNvPr id="7" name="Espace réservé de la date 6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06E2E4B7-BB8A-A342-9341-BD5B9285132C}" type="datetime1">
              <a:rPr lang="fr-FR" smtClean="0"/>
              <a:t>28/09/17</a:t>
            </a:fld>
            <a:endParaRPr lang="fr-FR" dirty="0"/>
          </a:p>
        </p:txBody>
      </p:sp>
      <p:sp>
        <p:nvSpPr>
          <p:cNvPr id="8" name="Espace réservé du numéro de diapositive 7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A6C87E8C-A1B1-CC4A-8C89-9A370644B80A}" type="slidenum">
              <a:rPr lang="fr-FR" smtClean="0"/>
              <a:pPr/>
              <a:t>8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25767644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 smtClean="0"/>
              <a:t>SOA mieux adapté pour utilisé la vectorisation</a:t>
            </a:r>
          </a:p>
          <a:p>
            <a:r>
              <a:rPr lang="fr-FR" dirty="0" smtClean="0"/>
              <a:t>Des compilateurs qui auto-</a:t>
            </a:r>
            <a:r>
              <a:rPr lang="fr-FR" dirty="0" err="1" smtClean="0"/>
              <a:t>vectorisent</a:t>
            </a:r>
            <a:endParaRPr lang="fr-FR" dirty="0"/>
          </a:p>
          <a:p>
            <a:r>
              <a:rPr lang="fr-FR" dirty="0" smtClean="0"/>
              <a:t>Un gain de temps de chargement dans le pipelines</a:t>
            </a:r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3"/>
          </p:nvPr>
        </p:nvSpPr>
        <p:spPr>
          <a:xfrm>
            <a:off x="-10762" y="6535835"/>
            <a:ext cx="6030562" cy="347070"/>
          </a:xfrm>
        </p:spPr>
        <p:txBody>
          <a:bodyPr/>
          <a:lstStyle/>
          <a:p>
            <a:r>
              <a:rPr lang="fr-FR" dirty="0" smtClean="0"/>
              <a:t>Rémi Ronfard - GMIN317 – Game </a:t>
            </a:r>
            <a:r>
              <a:rPr lang="fr-FR" dirty="0" err="1" smtClean="0"/>
              <a:t>Engine</a:t>
            </a:r>
            <a:r>
              <a:rPr lang="fr-FR" dirty="0" smtClean="0"/>
              <a:t> 2  </a:t>
            </a:r>
            <a:endParaRPr lang="fr-FR" b="1" dirty="0"/>
          </a:p>
        </p:txBody>
      </p:sp>
      <p:pic>
        <p:nvPicPr>
          <p:cNvPr id="7" name="Imag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21800" y="3419500"/>
            <a:ext cx="3751676" cy="2187439"/>
          </a:xfrm>
          <a:prstGeom prst="rect">
            <a:avLst/>
          </a:prstGeom>
        </p:spPr>
      </p:pic>
      <p:sp>
        <p:nvSpPr>
          <p:cNvPr id="8" name="Espace réservé de la date 7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6B888BE4-F9AD-C642-AE0C-CFED467A6FF8}" type="datetime1">
              <a:rPr lang="fr-FR" smtClean="0"/>
              <a:t>28/09/17</a:t>
            </a:fld>
            <a:endParaRPr lang="fr-FR" dirty="0"/>
          </a:p>
        </p:txBody>
      </p:sp>
      <p:sp>
        <p:nvSpPr>
          <p:cNvPr id="9" name="Espace réservé du numéro de diapositive 8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A6C87E8C-A1B1-CC4A-8C89-9A370644B80A}" type="slidenum">
              <a:rPr lang="fr-FR" smtClean="0"/>
              <a:pPr/>
              <a:t>9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42945325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Thème Office">
  <a:themeElements>
    <a:clrScheme name="Bureau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Bureau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ureau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Thème Office">
  <a:themeElements>
    <a:clrScheme name="Bureau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Bureau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ureau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Thème Office">
  <a:themeElements>
    <a:clrScheme name="Bureau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Bureau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ureau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8590</TotalTime>
  <Words>2646</Words>
  <Application>Microsoft Macintosh PowerPoint</Application>
  <PresentationFormat>Présentation à l'écran (4:3)</PresentationFormat>
  <Paragraphs>567</Paragraphs>
  <Slides>55</Slides>
  <Notes>0</Notes>
  <HiddenSlides>0</HiddenSlides>
  <MMClips>0</MMClips>
  <ScaleCrop>false</ScaleCrop>
  <HeadingPairs>
    <vt:vector size="4" baseType="variant">
      <vt:variant>
        <vt:lpstr>Thème</vt:lpstr>
      </vt:variant>
      <vt:variant>
        <vt:i4>1</vt:i4>
      </vt:variant>
      <vt:variant>
        <vt:lpstr>Titres des diapositives</vt:lpstr>
      </vt:variant>
      <vt:variant>
        <vt:i4>55</vt:i4>
      </vt:variant>
    </vt:vector>
  </HeadingPairs>
  <TitlesOfParts>
    <vt:vector size="56" baseType="lpstr">
      <vt:lpstr>Thème Office</vt:lpstr>
      <vt:lpstr>GMIN 317 – Moteur de Jeux Game Engine 2 – Optimisations Université Montpellier 2</vt:lpstr>
      <vt:lpstr>Présentation PowerPoint</vt:lpstr>
      <vt:lpstr>Présentation PowerPoint</vt:lpstr>
      <vt:lpstr>Présentation PowerPoint</vt:lpstr>
      <vt:lpstr>Présentation PowerPoint</vt:lpstr>
      <vt:lpstr> 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Unreal Engine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Benoit Lange</dc:creator>
  <cp:lastModifiedBy>Rémi Ronfard</cp:lastModifiedBy>
  <cp:revision>464</cp:revision>
  <cp:lastPrinted>2014-05-15T11:44:15Z</cp:lastPrinted>
  <dcterms:created xsi:type="dcterms:W3CDTF">2013-05-05T09:39:59Z</dcterms:created>
  <dcterms:modified xsi:type="dcterms:W3CDTF">2017-09-28T19:08:34Z</dcterms:modified>
</cp:coreProperties>
</file>

<file path=docProps/thumbnail.jpeg>
</file>